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5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2" r:id="rId48"/>
    <p:sldId id="303" r:id="rId49"/>
    <p:sldId id="304" r:id="rId50"/>
    <p:sldId id="305" r:id="rId51"/>
    <p:sldId id="306" r:id="rId52"/>
  </p:sldIdLst>
  <p:sldSz cx="9144000" cy="5143500" type="screen16x9"/>
  <p:notesSz cx="6858000" cy="9144000"/>
  <p:embeddedFontLst>
    <p:embeddedFont>
      <p:font typeface="Proxima Nova" panose="020B0604020202020204" charset="0"/>
      <p:regular r:id="rId54"/>
      <p:bold r:id="rId55"/>
      <p:italic r:id="rId56"/>
      <p:boldItalic r:id="rId57"/>
    </p:embeddedFont>
    <p:embeddedFont>
      <p:font typeface="Montserrat" panose="020B0604020202020204" charset="-94"/>
      <p:regular r:id="rId58"/>
      <p:bold r:id="rId59"/>
      <p:italic r:id="rId60"/>
      <p:boldItalic r:id="rId61"/>
    </p:embeddedFont>
    <p:embeddedFont>
      <p:font typeface="Economica" panose="020B0604020202020204" charset="0"/>
      <p:regular r:id="rId62"/>
      <p:bold r:id="rId63"/>
      <p:italic r:id="rId64"/>
      <p:boldItalic r:id="rId65"/>
    </p:embeddedFont>
    <p:embeddedFont>
      <p:font typeface="Helvetica Neue" panose="020B0604020202020204" charset="0"/>
      <p:regular r:id="rId66"/>
      <p:bold r:id="rId67"/>
      <p:italic r:id="rId68"/>
      <p:boldItalic r:id="rId69"/>
    </p:embeddedFont>
    <p:embeddedFont>
      <p:font typeface="Georgia" panose="02040502050405020303" pitchFamily="18" charset="0"/>
      <p:regular r:id="rId70"/>
      <p:bold r:id="rId71"/>
      <p:italic r:id="rId72"/>
      <p:boldItalic r:id="rId73"/>
    </p:embeddedFont>
    <p:embeddedFont>
      <p:font typeface="Lato" panose="020B0604020202020204" charset="-94"/>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16" autoAdjust="0"/>
  </p:normalViewPr>
  <p:slideViewPr>
    <p:cSldViewPr snapToGrid="0">
      <p:cViewPr varScale="1">
        <p:scale>
          <a:sx n="93" d="100"/>
          <a:sy n="93" d="100"/>
        </p:scale>
        <p:origin x="1162" y="82"/>
      </p:cViewPr>
      <p:guideLst>
        <p:guide orient="horz" pos="1620"/>
        <p:guide pos="2880"/>
      </p:guideLst>
    </p:cSldViewPr>
  </p:slideViewPr>
  <p:notesTextViewPr>
    <p:cViewPr>
      <p:scale>
        <a:sx n="1" d="1"/>
        <a:sy n="1" d="1"/>
      </p:scale>
      <p:origin x="0" y="-173"/>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507c9ddf0_0_0: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g2507c9ddf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Lato"/>
                <a:ea typeface="Lato"/>
                <a:cs typeface="Lato"/>
                <a:sym typeface="Lato"/>
              </a:rPr>
              <a:t>Bu kadar gereksiz, yavaş ve pahalıysa neden merkezi olmayan bir şey isteyesiniz? biri neden bitcoini ortaya koydu?</a:t>
            </a:r>
            <a:endParaRPr sz="1200">
              <a:solidFill>
                <a:schemeClr val="dk1"/>
              </a:solidFill>
              <a:latin typeface="Lato"/>
              <a:ea typeface="Lato"/>
              <a:cs typeface="Lato"/>
              <a:sym typeface="Lato"/>
            </a:endParaRPr>
          </a:p>
        </p:txBody>
      </p:sp>
      <p:sp>
        <p:nvSpPr>
          <p:cNvPr id="80" name="Google Shape;80;g2507c9ddf0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Lato"/>
              <a:buNone/>
            </a:pPr>
            <a:fld id="{00000000-1234-1234-1234-123412341234}" type="slidenum">
              <a:rPr lang="en" sz="1200" b="0" i="0" u="none" strike="noStrike" cap="none">
                <a:solidFill>
                  <a:schemeClr val="dk1"/>
                </a:solidFill>
                <a:latin typeface="Lato"/>
                <a:ea typeface="Lato"/>
                <a:cs typeface="Lato"/>
                <a:sym typeface="Lato"/>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8d9d7b0f_1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8d9d7b0f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but a few people like Hal Finney worked on developing it; the first block was mined two months later in 2009 January - the genesis block includes a reference to an article in the London newspaper about the chancellor bailing out banks, an event that pissed off a lot of libertarians, an example of why we have been working on cryptocurrency for so long</a:t>
            </a: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a:solidFill>
                <a:schemeClr val="dk2"/>
              </a:solidFill>
              <a:latin typeface="Proxima Nova"/>
              <a:ea typeface="Proxima Nova"/>
              <a:cs typeface="Proxima Nova"/>
              <a:sym typeface="Proxima Nov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06fc1491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06fc1491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Char char="●"/>
            </a:pPr>
            <a:r>
              <a:rPr lang="en"/>
              <a:t>for a really long time, nobody believed bitcoin had any value and very very few people were on the network</a:t>
            </a:r>
            <a:endParaRPr/>
          </a:p>
          <a:p>
            <a:pPr marL="457200" lvl="0" indent="-298450" algn="l" rtl="0">
              <a:lnSpc>
                <a:spcPct val="115000"/>
              </a:lnSpc>
              <a:spcBef>
                <a:spcPts val="0"/>
              </a:spcBef>
              <a:spcAft>
                <a:spcPts val="0"/>
              </a:spcAft>
              <a:buClr>
                <a:schemeClr val="dk2"/>
              </a:buClr>
              <a:buSzPts val="1100"/>
              <a:buChar char="●"/>
            </a:pPr>
            <a:r>
              <a:rPr lang="en"/>
              <a:t>pizza slide: </a:t>
            </a:r>
            <a:endParaRPr/>
          </a:p>
          <a:p>
            <a:pPr marL="914400" lvl="1" indent="-298450" algn="l" rtl="0">
              <a:lnSpc>
                <a:spcPct val="115000"/>
              </a:lnSpc>
              <a:spcBef>
                <a:spcPts val="0"/>
              </a:spcBef>
              <a:spcAft>
                <a:spcPts val="0"/>
              </a:spcAft>
              <a:buClr>
                <a:schemeClr val="dk2"/>
              </a:buClr>
              <a:buSzPts val="1100"/>
              <a:buChar char="○"/>
            </a:pPr>
            <a:r>
              <a:rPr lang="en"/>
              <a:t>this guy laszlo hanyecz played video games and realized the gpu in his computer was also really efficient at mining - solving the proof of work puzzle - so he was able to mine a lot of bitcoins back when there wasn’t much competition</a:t>
            </a:r>
            <a:endParaRPr/>
          </a:p>
          <a:p>
            <a:pPr marL="914400" lvl="1" indent="-298450" algn="l" rtl="0">
              <a:lnSpc>
                <a:spcPct val="115000"/>
              </a:lnSpc>
              <a:spcBef>
                <a:spcPts val="0"/>
              </a:spcBef>
              <a:spcAft>
                <a:spcPts val="0"/>
              </a:spcAft>
              <a:buClr>
                <a:schemeClr val="dk2"/>
              </a:buClr>
              <a:buSzPts val="1100"/>
              <a:buChar char="○"/>
            </a:pPr>
            <a:r>
              <a:rPr lang="en"/>
              <a:t>but he and satoshi realized that it can only hurt bitcoin’s value if just one person is dominating the network or has all of the coins</a:t>
            </a:r>
            <a:endParaRPr/>
          </a:p>
          <a:p>
            <a:pPr marL="914400" lvl="1" indent="-298450" algn="l" rtl="0">
              <a:lnSpc>
                <a:spcPct val="115000"/>
              </a:lnSpc>
              <a:spcBef>
                <a:spcPts val="0"/>
              </a:spcBef>
              <a:spcAft>
                <a:spcPts val="0"/>
              </a:spcAft>
              <a:buClr>
                <a:schemeClr val="dk2"/>
              </a:buClr>
              <a:buSzPts val="1100"/>
              <a:buChar char="○"/>
            </a:pPr>
            <a:r>
              <a:rPr lang="en"/>
              <a:t>so laszlo posted hey i’ll pay 10000 btc if you buy me a pizza - and so he just ate pizza and gave out a loooooot of thousands of bitcoin for a few days</a:t>
            </a:r>
            <a:endParaRPr/>
          </a:p>
          <a:p>
            <a:pPr marL="1371600" lvl="2" indent="-298450" algn="l" rtl="0">
              <a:lnSpc>
                <a:spcPct val="115000"/>
              </a:lnSpc>
              <a:spcBef>
                <a:spcPts val="0"/>
              </a:spcBef>
              <a:spcAft>
                <a:spcPts val="0"/>
              </a:spcAft>
              <a:buClr>
                <a:schemeClr val="dk2"/>
              </a:buClr>
              <a:buSzPts val="1100"/>
              <a:buChar char="■"/>
            </a:pPr>
            <a:r>
              <a:rPr lang="en"/>
              <a:t>10,000 btc for a pizza is now 45 million dollars. fun fact: last semester when sunny gave this lecture it was 9 million. the semester before when andrew gave this lecture, it was 6 million.</a:t>
            </a:r>
            <a:endParaRPr/>
          </a:p>
          <a:p>
            <a:pPr marL="914400" lvl="1" indent="-298450" algn="l" rtl="0">
              <a:lnSpc>
                <a:spcPct val="115000"/>
              </a:lnSpc>
              <a:spcBef>
                <a:spcPts val="0"/>
              </a:spcBef>
              <a:spcAft>
                <a:spcPts val="0"/>
              </a:spcAft>
              <a:buClr>
                <a:schemeClr val="dk2"/>
              </a:buClr>
              <a:buSzPts val="1100"/>
              <a:buChar char="○"/>
            </a:pPr>
            <a:r>
              <a:rPr lang="en"/>
              <a:t>now this is important for two reasons: (1) </a:t>
            </a:r>
            <a:r>
              <a:rPr lang="en">
                <a:solidFill>
                  <a:schemeClr val="dk2"/>
                </a:solidFill>
              </a:rPr>
              <a:t>Before this purchase, the idea that bitcoin could be used to purchase real world goods was ridiculous. For most people, mining bitcoin was merely a hobby. This purchase validated the use of bitcoin for its original purpose as a cryptocurrency actually used for buying goods. So in a way, by trailblazing the currency’s use, Laszlo is a hero to bitcoin enthusiasts. </a:t>
            </a:r>
            <a:r>
              <a:rPr lang="en"/>
              <a:t>this was the very first time a bitcoin transaction traded “magic worthless internet money” for a tangible item of value - therefore bitcoin has value. </a:t>
            </a:r>
            <a:endParaRPr/>
          </a:p>
          <a:p>
            <a:pPr marL="914400" lvl="1" indent="-298450" algn="l" rtl="0">
              <a:lnSpc>
                <a:spcPct val="115000"/>
              </a:lnSpc>
              <a:spcBef>
                <a:spcPts val="0"/>
              </a:spcBef>
              <a:spcAft>
                <a:spcPts val="0"/>
              </a:spcAft>
              <a:buClr>
                <a:schemeClr val="dk2"/>
              </a:buClr>
              <a:buSzPts val="1100"/>
              <a:buChar char="○"/>
            </a:pPr>
            <a:r>
              <a:rPr lang="en"/>
              <a:t>(2) today is money money money and some assume he didn’t think he was giving up 45 million dollars for pizza</a:t>
            </a:r>
            <a:endParaRPr/>
          </a:p>
          <a:p>
            <a:pPr marL="1371600" lvl="2" indent="-298450" algn="l" rtl="0">
              <a:lnSpc>
                <a:spcPct val="115000"/>
              </a:lnSpc>
              <a:spcBef>
                <a:spcPts val="0"/>
              </a:spcBef>
              <a:spcAft>
                <a:spcPts val="0"/>
              </a:spcAft>
              <a:buClr>
                <a:schemeClr val="dk2"/>
              </a:buClr>
              <a:buSzPts val="1100"/>
              <a:buChar char="■"/>
            </a:pPr>
            <a:r>
              <a:rPr lang="en"/>
              <a:t>quite the contrary - he made people start to see that bitcoin had value by giving up some of his own</a:t>
            </a:r>
            <a:endParaRPr/>
          </a:p>
          <a:p>
            <a:pPr marL="457200" lvl="0" indent="-317500" algn="l" rtl="0">
              <a:spcBef>
                <a:spcPts val="0"/>
              </a:spcBef>
              <a:spcAft>
                <a:spcPts val="0"/>
              </a:spcAft>
              <a:buSzPts val="1400"/>
              <a:buChar cha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66cbc129a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66cbc129a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Char char="●"/>
            </a:pPr>
            <a:r>
              <a:rPr lang="en"/>
              <a:t>for a really long time, nobody believed bitcoin had any value and very very few people were on the network</a:t>
            </a:r>
            <a:endParaRPr/>
          </a:p>
          <a:p>
            <a:pPr marL="457200" lvl="0" indent="-298450" algn="l" rtl="0">
              <a:lnSpc>
                <a:spcPct val="115000"/>
              </a:lnSpc>
              <a:spcBef>
                <a:spcPts val="0"/>
              </a:spcBef>
              <a:spcAft>
                <a:spcPts val="0"/>
              </a:spcAft>
              <a:buClr>
                <a:schemeClr val="dk2"/>
              </a:buClr>
              <a:buSzPts val="1100"/>
              <a:buChar char="●"/>
            </a:pPr>
            <a:r>
              <a:rPr lang="en"/>
              <a:t>pizza slide: </a:t>
            </a:r>
            <a:endParaRPr/>
          </a:p>
          <a:p>
            <a:pPr marL="914400" lvl="1" indent="-298450" algn="l" rtl="0">
              <a:lnSpc>
                <a:spcPct val="115000"/>
              </a:lnSpc>
              <a:spcBef>
                <a:spcPts val="0"/>
              </a:spcBef>
              <a:spcAft>
                <a:spcPts val="0"/>
              </a:spcAft>
              <a:buClr>
                <a:schemeClr val="dk2"/>
              </a:buClr>
              <a:buSzPts val="1100"/>
              <a:buChar char="○"/>
            </a:pPr>
            <a:r>
              <a:rPr lang="en"/>
              <a:t>this guy laszlo hanyecz played video games and realized the gpu in his computer was also really efficient at mining - solving the proof of work puzzle - so he was able to mine a lot of bitcoins back when there wasn’t much competition</a:t>
            </a:r>
            <a:endParaRPr/>
          </a:p>
          <a:p>
            <a:pPr marL="914400" lvl="1" indent="-298450" algn="l" rtl="0">
              <a:lnSpc>
                <a:spcPct val="115000"/>
              </a:lnSpc>
              <a:spcBef>
                <a:spcPts val="0"/>
              </a:spcBef>
              <a:spcAft>
                <a:spcPts val="0"/>
              </a:spcAft>
              <a:buClr>
                <a:schemeClr val="dk2"/>
              </a:buClr>
              <a:buSzPts val="1100"/>
              <a:buChar char="○"/>
            </a:pPr>
            <a:r>
              <a:rPr lang="en"/>
              <a:t>but he and satoshi realized that it can only hurt bitcoin’s value if just one person is dominating the network or has all of the coins</a:t>
            </a:r>
            <a:endParaRPr/>
          </a:p>
          <a:p>
            <a:pPr marL="914400" lvl="1" indent="-298450" algn="l" rtl="0">
              <a:lnSpc>
                <a:spcPct val="115000"/>
              </a:lnSpc>
              <a:spcBef>
                <a:spcPts val="0"/>
              </a:spcBef>
              <a:spcAft>
                <a:spcPts val="0"/>
              </a:spcAft>
              <a:buClr>
                <a:schemeClr val="dk2"/>
              </a:buClr>
              <a:buSzPts val="1100"/>
              <a:buChar char="○"/>
            </a:pPr>
            <a:r>
              <a:rPr lang="en"/>
              <a:t>so laszlo posted hey i’ll pay 10000 btc if you buy me a pizza - and so he just ate pizza and gave out a loooooot of thousands of bitcoin for a few days</a:t>
            </a:r>
            <a:endParaRPr/>
          </a:p>
          <a:p>
            <a:pPr marL="1371600" lvl="2" indent="-298450" algn="l" rtl="0">
              <a:lnSpc>
                <a:spcPct val="115000"/>
              </a:lnSpc>
              <a:spcBef>
                <a:spcPts val="0"/>
              </a:spcBef>
              <a:spcAft>
                <a:spcPts val="0"/>
              </a:spcAft>
              <a:buClr>
                <a:schemeClr val="dk2"/>
              </a:buClr>
              <a:buSzPts val="1100"/>
              <a:buChar char="■"/>
            </a:pPr>
            <a:r>
              <a:rPr lang="en"/>
              <a:t>10,000 btc for a pizza is now 45 million dollars. fun fact: last semester when sunny gave this lecture it was 9 million. the semester before when andrew gave this lecture, it was 6 million.</a:t>
            </a:r>
            <a:endParaRPr/>
          </a:p>
          <a:p>
            <a:pPr marL="914400" lvl="1" indent="-298450" algn="l" rtl="0">
              <a:lnSpc>
                <a:spcPct val="115000"/>
              </a:lnSpc>
              <a:spcBef>
                <a:spcPts val="0"/>
              </a:spcBef>
              <a:spcAft>
                <a:spcPts val="0"/>
              </a:spcAft>
              <a:buClr>
                <a:schemeClr val="dk2"/>
              </a:buClr>
              <a:buSzPts val="1100"/>
              <a:buChar char="○"/>
            </a:pPr>
            <a:r>
              <a:rPr lang="en"/>
              <a:t>now this is important for two reasons: (1) </a:t>
            </a:r>
            <a:r>
              <a:rPr lang="en">
                <a:solidFill>
                  <a:schemeClr val="dk2"/>
                </a:solidFill>
              </a:rPr>
              <a:t>Before this purchase, the idea that bitcoin could be used to purchase real world goods was ridiculous. For most people, mining bitcoin was merely a hobby. This purchase validated the use of bitcoin for its original purpose as a cryptocurrency actually used for buying goods. So in a way, by trailblazing the currency’s use, Laszlo is a hero to bitcoin enthusiasts. </a:t>
            </a:r>
            <a:r>
              <a:rPr lang="en"/>
              <a:t>this was the very first time a bitcoin transaction traded “magic worthless internet money” for a tangible item of value - therefore bitcoin has value. </a:t>
            </a:r>
            <a:endParaRPr/>
          </a:p>
          <a:p>
            <a:pPr marL="914400" lvl="1" indent="-298450" algn="l" rtl="0">
              <a:lnSpc>
                <a:spcPct val="115000"/>
              </a:lnSpc>
              <a:spcBef>
                <a:spcPts val="0"/>
              </a:spcBef>
              <a:spcAft>
                <a:spcPts val="0"/>
              </a:spcAft>
              <a:buClr>
                <a:schemeClr val="dk2"/>
              </a:buClr>
              <a:buSzPts val="1100"/>
              <a:buChar char="○"/>
            </a:pPr>
            <a:r>
              <a:rPr lang="en"/>
              <a:t>(2) today is money money money and some assume he didn’t think he was giving up 45 million dollars for pizza</a:t>
            </a:r>
            <a:endParaRPr/>
          </a:p>
          <a:p>
            <a:pPr marL="1371600" lvl="2" indent="-298450" algn="l" rtl="0">
              <a:lnSpc>
                <a:spcPct val="115000"/>
              </a:lnSpc>
              <a:spcBef>
                <a:spcPts val="0"/>
              </a:spcBef>
              <a:spcAft>
                <a:spcPts val="0"/>
              </a:spcAft>
              <a:buClr>
                <a:schemeClr val="dk2"/>
              </a:buClr>
              <a:buSzPts val="1100"/>
              <a:buChar char="■"/>
            </a:pPr>
            <a:r>
              <a:rPr lang="en"/>
              <a:t>quite the contrary - he made people start to see that bitcoin had value by giving up some of his own</a:t>
            </a:r>
            <a:endParaRPr/>
          </a:p>
          <a:p>
            <a:pPr marL="457200" lvl="0" indent="-317500" algn="l" rtl="0">
              <a:spcBef>
                <a:spcPts val="0"/>
              </a:spcBef>
              <a:spcAft>
                <a:spcPts val="0"/>
              </a:spcAft>
              <a:buSzPts val="1400"/>
              <a:buChar cha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06fc1491d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06fc1491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Char char="●"/>
            </a:pPr>
            <a:r>
              <a:rPr lang="en"/>
              <a:t>for a really long time, nobody believed bitcoin had any value and very very few people were on the network</a:t>
            </a:r>
            <a:endParaRPr/>
          </a:p>
          <a:p>
            <a:pPr marL="457200" lvl="0" indent="-298450" algn="l" rtl="0">
              <a:lnSpc>
                <a:spcPct val="115000"/>
              </a:lnSpc>
              <a:spcBef>
                <a:spcPts val="0"/>
              </a:spcBef>
              <a:spcAft>
                <a:spcPts val="0"/>
              </a:spcAft>
              <a:buClr>
                <a:schemeClr val="dk2"/>
              </a:buClr>
              <a:buSzPts val="1100"/>
              <a:buChar char="●"/>
            </a:pPr>
            <a:r>
              <a:rPr lang="en"/>
              <a:t>pizza slide: </a:t>
            </a:r>
            <a:endParaRPr/>
          </a:p>
          <a:p>
            <a:pPr marL="914400" lvl="1" indent="-298450" algn="l" rtl="0">
              <a:lnSpc>
                <a:spcPct val="115000"/>
              </a:lnSpc>
              <a:spcBef>
                <a:spcPts val="0"/>
              </a:spcBef>
              <a:spcAft>
                <a:spcPts val="0"/>
              </a:spcAft>
              <a:buClr>
                <a:schemeClr val="dk2"/>
              </a:buClr>
              <a:buSzPts val="1100"/>
              <a:buChar char="○"/>
            </a:pPr>
            <a:r>
              <a:rPr lang="en"/>
              <a:t>this guy laszlo hanyecz played video games and realized the gpu in his computer was also really efficient at mining - solving the proof of work puzzle - so he was able to mine a lot of bitcoins back when there wasn’t much competition</a:t>
            </a:r>
            <a:endParaRPr/>
          </a:p>
          <a:p>
            <a:pPr marL="914400" lvl="1" indent="-298450" algn="l" rtl="0">
              <a:lnSpc>
                <a:spcPct val="115000"/>
              </a:lnSpc>
              <a:spcBef>
                <a:spcPts val="0"/>
              </a:spcBef>
              <a:spcAft>
                <a:spcPts val="0"/>
              </a:spcAft>
              <a:buClr>
                <a:schemeClr val="dk2"/>
              </a:buClr>
              <a:buSzPts val="1100"/>
              <a:buChar char="○"/>
            </a:pPr>
            <a:r>
              <a:rPr lang="en"/>
              <a:t>but he and satoshi realized that it can only hurt bitcoin’s value if just one person is dominating the network or has all of the coins</a:t>
            </a:r>
            <a:endParaRPr/>
          </a:p>
          <a:p>
            <a:pPr marL="914400" lvl="1" indent="-298450" algn="l" rtl="0">
              <a:lnSpc>
                <a:spcPct val="115000"/>
              </a:lnSpc>
              <a:spcBef>
                <a:spcPts val="0"/>
              </a:spcBef>
              <a:spcAft>
                <a:spcPts val="0"/>
              </a:spcAft>
              <a:buClr>
                <a:schemeClr val="dk2"/>
              </a:buClr>
              <a:buSzPts val="1100"/>
              <a:buChar char="○"/>
            </a:pPr>
            <a:r>
              <a:rPr lang="en"/>
              <a:t>so laszlo posted hey i’ll pay 10000 btc if you buy me a pizza - and so he just ate pizza and gave out a loooooot of thousands of bitcoin for a few days</a:t>
            </a:r>
            <a:endParaRPr/>
          </a:p>
          <a:p>
            <a:pPr marL="1371600" lvl="2" indent="-298450" algn="l" rtl="0">
              <a:lnSpc>
                <a:spcPct val="115000"/>
              </a:lnSpc>
              <a:spcBef>
                <a:spcPts val="0"/>
              </a:spcBef>
              <a:spcAft>
                <a:spcPts val="0"/>
              </a:spcAft>
              <a:buClr>
                <a:schemeClr val="dk2"/>
              </a:buClr>
              <a:buSzPts val="1100"/>
              <a:buChar char="■"/>
            </a:pPr>
            <a:r>
              <a:rPr lang="en"/>
              <a:t>10,000 btc for a pizza is now 45 million dollars. fun fact: last semester when sunny gave this lecture it was 9 million. the semester before when andrew gave this lecture, it was 6 million.</a:t>
            </a:r>
            <a:endParaRPr/>
          </a:p>
          <a:p>
            <a:pPr marL="914400" lvl="1" indent="-298450" algn="l" rtl="0">
              <a:lnSpc>
                <a:spcPct val="115000"/>
              </a:lnSpc>
              <a:spcBef>
                <a:spcPts val="0"/>
              </a:spcBef>
              <a:spcAft>
                <a:spcPts val="0"/>
              </a:spcAft>
              <a:buClr>
                <a:schemeClr val="dk2"/>
              </a:buClr>
              <a:buSzPts val="1100"/>
              <a:buChar char="○"/>
            </a:pPr>
            <a:r>
              <a:rPr lang="en"/>
              <a:t>now this is important for two reasons: (1) </a:t>
            </a:r>
            <a:r>
              <a:rPr lang="en">
                <a:solidFill>
                  <a:schemeClr val="dk2"/>
                </a:solidFill>
              </a:rPr>
              <a:t>Before this purchase, the idea that bitcoin could be used to purchase real world goods was ridiculous. For most people, mining bitcoin was merely a hobby. This purchase validated the use of bitcoin for its original purpose as a cryptocurrency actually used for buying goods. So in a way, by trailblazing the currency’s use, Laszlo is a hero to bitcoin enthusiasts. </a:t>
            </a:r>
            <a:r>
              <a:rPr lang="en"/>
              <a:t>this was the very first time a bitcoin transaction traded “magic worthless internet money” for a tangible item of value - therefore bitcoin has value. </a:t>
            </a:r>
            <a:endParaRPr/>
          </a:p>
          <a:p>
            <a:pPr marL="914400" lvl="1" indent="-298450" algn="l" rtl="0">
              <a:lnSpc>
                <a:spcPct val="115000"/>
              </a:lnSpc>
              <a:spcBef>
                <a:spcPts val="0"/>
              </a:spcBef>
              <a:spcAft>
                <a:spcPts val="0"/>
              </a:spcAft>
              <a:buClr>
                <a:schemeClr val="dk2"/>
              </a:buClr>
              <a:buSzPts val="1100"/>
              <a:buChar char="○"/>
            </a:pPr>
            <a:r>
              <a:rPr lang="en"/>
              <a:t>(2) today is money money money and some assume he didn’t think he was giving up 45 million dollars for pizza</a:t>
            </a:r>
            <a:endParaRPr/>
          </a:p>
          <a:p>
            <a:pPr marL="1371600" lvl="2" indent="-298450" algn="l" rtl="0">
              <a:lnSpc>
                <a:spcPct val="115000"/>
              </a:lnSpc>
              <a:spcBef>
                <a:spcPts val="0"/>
              </a:spcBef>
              <a:spcAft>
                <a:spcPts val="0"/>
              </a:spcAft>
              <a:buClr>
                <a:schemeClr val="dk2"/>
              </a:buClr>
              <a:buSzPts val="1100"/>
              <a:buChar char="■"/>
            </a:pPr>
            <a:r>
              <a:rPr lang="en"/>
              <a:t>quite the contrary - he made people start to see that bitcoin had value by giving up some of his own</a:t>
            </a:r>
            <a:endParaRPr/>
          </a:p>
          <a:p>
            <a:pPr marL="457200" lvl="0" indent="-317500" algn="l" rtl="0">
              <a:spcBef>
                <a:spcPts val="0"/>
              </a:spcBef>
              <a:spcAft>
                <a:spcPts val="0"/>
              </a:spcAft>
              <a:buSzPts val="14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8d9d7b0f_1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Bitcoin popülerlik kazanmaya başladığında, mahremiyete ve merkezi olmayan doğasına odaklanması nedeniyle hızla kötü bir üne kavuştu.</a:t>
            </a: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Gizlilikle ilgili olarak, dijital kimlikleri gerçek dünya kullanıcısına bağlamanın zorluğu, bazı durumlarda sorunlar ortaya çıkardı.</a:t>
            </a: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Bunun da ötesinde, Bitcoin merkeziyetsiz olduğundan, blok zincirindeki herhangi bir hatayı düzeltecek merkezi bir kurum veya mahkeme yoktur.</a:t>
            </a: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Birisi özel anahtarınızı bulup paranızı çaldıysa, başka hiç kimse çalınan paranızı size geri veremez.</a:t>
            </a: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Erken Bitcoin bu nedenle genellikle skandalların, hack'lerin ve yasa dışı faaliyetlerin hedefiydi.</a:t>
            </a:r>
            <a:endParaRPr sz="1200">
              <a:solidFill>
                <a:schemeClr val="dk1"/>
              </a:solidFill>
              <a:latin typeface="Lato"/>
              <a:ea typeface="Lato"/>
              <a:cs typeface="Lato"/>
              <a:sym typeface="Lato"/>
            </a:endParaRPr>
          </a:p>
          <a:p>
            <a:pPr marL="0" marR="0" lvl="0" indent="0" algn="l" rtl="0">
              <a:spcBef>
                <a:spcPts val="0"/>
              </a:spcBef>
              <a:spcAft>
                <a:spcPts val="0"/>
              </a:spcAft>
              <a:buClr>
                <a:schemeClr val="dk1"/>
              </a:buClr>
              <a:buFont typeface="Lato"/>
              <a:buNone/>
            </a:pPr>
            <a:endParaRPr sz="1200">
              <a:solidFill>
                <a:schemeClr val="dk1"/>
              </a:solidFill>
              <a:latin typeface="Lato"/>
              <a:ea typeface="Lato"/>
              <a:cs typeface="Lato"/>
              <a:sym typeface="Lato"/>
            </a:endParaRPr>
          </a:p>
        </p:txBody>
      </p:sp>
      <p:sp>
        <p:nvSpPr>
          <p:cNvPr id="231" name="Google Shape;231;g248d9d7b0f_1_110: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66cbc129a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66cbc129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Bitcoin'in ilk aşamalarında, bitcoinler ve normal para birimleri arasında ticaret için bir takas yoktu.</a:t>
            </a:r>
            <a:endParaRPr/>
          </a:p>
          <a:p>
            <a:pPr marL="0" lvl="0" indent="0" algn="l" rtl="0">
              <a:spcBef>
                <a:spcPts val="0"/>
              </a:spcBef>
              <a:spcAft>
                <a:spcPts val="0"/>
              </a:spcAft>
              <a:buClr>
                <a:schemeClr val="dk1"/>
              </a:buClr>
              <a:buSzPts val="1100"/>
              <a:buFont typeface="Arial"/>
              <a:buNone/>
            </a:pPr>
            <a:r>
              <a:rPr lang="en"/>
              <a:t>2010 yılında Jed McCaleb, mtgox.com alan adını bir Bitcoin değişim web sitesine dönüştürdü.</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Çevrimiçi oyuncularının hisse senedi gibi kart takas ettiği The Gathering Online Exchange, Bitcoin'in ilk en büyük bitcoin borsalarından biri haline geldi.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Bu değiş tokuşla ilgili bir sorunu aklınızda bulundurun: Bu, merkezi bir başarısızlık noktasıdır ve popülaritesi çok fazla olumsuz dikkat çekti.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19 Haziran 2011'de bir bilgisayar korsanının bir Mt. Gox denetçisinin bilgisayarını kendilerine bol miktarda bitcoin çekmek için kullandığı keşfedildi.</a:t>
            </a:r>
            <a:endParaRPr/>
          </a:p>
          <a:p>
            <a:pPr marL="0" lvl="0" indent="0" algn="l" rtl="0">
              <a:spcBef>
                <a:spcPts val="0"/>
              </a:spcBef>
              <a:spcAft>
                <a:spcPts val="0"/>
              </a:spcAft>
              <a:buClr>
                <a:schemeClr val="dk1"/>
              </a:buClr>
              <a:buSzPts val="1100"/>
              <a:buFont typeface="Arial"/>
              <a:buNone/>
            </a:pPr>
            <a:r>
              <a:rPr lang="en"/>
              <a:t>MtGox  daha sonra durumu araştırmak için yedi gün süreyle kapatıldı.</a:t>
            </a:r>
            <a:endParaRPr/>
          </a:p>
          <a:p>
            <a:pPr marL="0" lvl="0" indent="0" algn="l" rtl="0">
              <a:spcBef>
                <a:spcPts val="0"/>
              </a:spcBef>
              <a:spcAft>
                <a:spcPts val="0"/>
              </a:spcAft>
              <a:buClr>
                <a:schemeClr val="dk1"/>
              </a:buClr>
              <a:buSzPts val="1100"/>
              <a:buFont typeface="Arial"/>
              <a:buNone/>
            </a:pPr>
            <a:r>
              <a:rPr lang="en"/>
              <a:t>Bazıları hala tartışmalı olan birkaç dava aldı.</a:t>
            </a:r>
            <a:endParaRPr/>
          </a:p>
          <a:p>
            <a:pPr marL="0" lvl="0" indent="0" algn="l" rtl="0">
              <a:spcBef>
                <a:spcPts val="0"/>
              </a:spcBef>
              <a:spcAft>
                <a:spcPts val="0"/>
              </a:spcAft>
              <a:buClr>
                <a:schemeClr val="dk1"/>
              </a:buClr>
              <a:buSzPts val="1100"/>
              <a:buFont typeface="Arial"/>
              <a:buNone/>
            </a:pPr>
            <a:r>
              <a:rPr lang="en"/>
              <a:t>Bu güvenlik ihlaline rağmen, insanlar Mt. Gox'u kullanmaya devam etti.</a:t>
            </a:r>
            <a:endParaRPr/>
          </a:p>
          <a:p>
            <a:pPr marL="0" lvl="0" indent="0" algn="l" rtl="0">
              <a:spcBef>
                <a:spcPts val="0"/>
              </a:spcBef>
              <a:spcAft>
                <a:spcPts val="0"/>
              </a:spcAft>
              <a:buClr>
                <a:schemeClr val="dk1"/>
              </a:buClr>
              <a:buSzPts val="1100"/>
              <a:buFont typeface="Arial"/>
              <a:buNone/>
            </a:pPr>
            <a:r>
              <a:rPr lang="en"/>
              <a:t>Bir süre, her şey yolundaymış gibi görünüyordu.</a:t>
            </a:r>
            <a:endParaRPr/>
          </a:p>
          <a:p>
            <a:pPr marL="0" lvl="0" indent="0" algn="l" rtl="0">
              <a:spcBef>
                <a:spcPts val="0"/>
              </a:spcBef>
              <a:spcAft>
                <a:spcPts val="0"/>
              </a:spcAft>
              <a:buClr>
                <a:schemeClr val="dk1"/>
              </a:buClr>
              <a:buSzPts val="1100"/>
              <a:buFont typeface="Arial"/>
              <a:buNone/>
            </a:pPr>
            <a:r>
              <a:rPr lang="en"/>
              <a:t>2014 itibariyle, Mt. Gox, tüm Bitcoin işlemlerinin %70'ine kadarını yönetiyordu - altyapının kaldırabileceğinden çok daha fazlası.</a:t>
            </a:r>
            <a:endParaRPr/>
          </a:p>
          <a:p>
            <a:pPr marL="0" lvl="0" indent="0" algn="l" rtl="0">
              <a:spcBef>
                <a:spcPts val="0"/>
              </a:spcBef>
              <a:spcAft>
                <a:spcPts val="0"/>
              </a:spcAft>
              <a:buClr>
                <a:schemeClr val="dk1"/>
              </a:buClr>
              <a:buSzPts val="1100"/>
              <a:buFont typeface="Arial"/>
              <a:buNone/>
            </a:pPr>
            <a:r>
              <a:rPr lang="en"/>
              <a:t>Şubat 2014'te Mt. Gox, yıllardır fark edilmeyen devam eden bir hırsızlıkta müşterilerinin 744.408 bitcoinini kaybettiğini duyurdu.</a:t>
            </a:r>
            <a:endParaRPr/>
          </a:p>
          <a:p>
            <a:pPr marL="0" lvl="0" indent="0" algn="l" rtl="0">
              <a:spcBef>
                <a:spcPts val="0"/>
              </a:spcBef>
              <a:spcAft>
                <a:spcPts val="0"/>
              </a:spcAft>
              <a:buClr>
                <a:schemeClr val="dk1"/>
              </a:buClr>
              <a:buSzPts val="1100"/>
              <a:buFont typeface="Arial"/>
              <a:buNone/>
            </a:pPr>
            <a:r>
              <a:rPr lang="en"/>
              <a:t>Ayın sonunda, Mt. Gox iflas başvurusunda bulundu.</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66cbc129a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66cbc129a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Char char="●"/>
            </a:pPr>
            <a:r>
              <a:rPr lang="en"/>
              <a:t>[Bitcoin Uyuşturucu Skandalı]</a:t>
            </a:r>
            <a:endParaRPr/>
          </a:p>
          <a:p>
            <a:pPr marL="457200" lvl="0" indent="-298450" algn="l" rtl="0">
              <a:lnSpc>
                <a:spcPct val="115000"/>
              </a:lnSpc>
              <a:spcBef>
                <a:spcPts val="0"/>
              </a:spcBef>
              <a:spcAft>
                <a:spcPts val="0"/>
              </a:spcAft>
              <a:buClr>
                <a:schemeClr val="dk2"/>
              </a:buClr>
              <a:buSzPts val="1100"/>
              <a:buChar char="●"/>
            </a:pPr>
            <a:r>
              <a:rPr lang="en"/>
              <a:t>Bu arada, karanlık ağın derinliklerinde Bitcoin de uyuşturucu satın almak için kullanıldı.</a:t>
            </a:r>
            <a:endParaRPr/>
          </a:p>
          <a:p>
            <a:pPr marL="457200" lvl="0" indent="-298450" algn="l" rtl="0">
              <a:lnSpc>
                <a:spcPct val="115000"/>
              </a:lnSpc>
              <a:spcBef>
                <a:spcPts val="0"/>
              </a:spcBef>
              <a:spcAft>
                <a:spcPts val="0"/>
              </a:spcAft>
              <a:buClr>
                <a:schemeClr val="dk2"/>
              </a:buClr>
              <a:buSzPts val="1100"/>
              <a:buChar char="●"/>
            </a:pPr>
            <a:r>
              <a:rPr lang="en"/>
              <a:t>Şubat 2011'de, Silk Road web sitesi açıldı ve anonimlerin itibarını hızla kazandı. "eBay Uyuşturucu."</a:t>
            </a:r>
            <a:endParaRPr/>
          </a:p>
          <a:p>
            <a:pPr marL="457200" lvl="0" indent="-298450" algn="l" rtl="0">
              <a:lnSpc>
                <a:spcPct val="115000"/>
              </a:lnSpc>
              <a:spcBef>
                <a:spcPts val="0"/>
              </a:spcBef>
              <a:spcAft>
                <a:spcPts val="0"/>
              </a:spcAft>
              <a:buClr>
                <a:schemeClr val="dk2"/>
              </a:buClr>
              <a:buSzPts val="1100"/>
              <a:buChar char="●"/>
            </a:pPr>
            <a:r>
              <a:rPr lang="en"/>
              <a:t>Ross Ulbricht adında bir adam tarafından yönetildi.</a:t>
            </a:r>
            <a:endParaRPr/>
          </a:p>
          <a:p>
            <a:pPr marL="457200" lvl="0" indent="-298450" algn="l" rtl="0">
              <a:lnSpc>
                <a:spcPct val="115000"/>
              </a:lnSpc>
              <a:spcBef>
                <a:spcPts val="0"/>
              </a:spcBef>
              <a:spcAft>
                <a:spcPts val="0"/>
              </a:spcAft>
              <a:buClr>
                <a:schemeClr val="dk2"/>
              </a:buClr>
              <a:buSzPts val="1100"/>
              <a:buChar char="●"/>
            </a:pPr>
            <a:r>
              <a:rPr lang="en"/>
              <a:t>Silk Road, anonim bir ağ protokolü olan Tor'dan yararlandı ve işlemleri Bitcoin kullanarak gerçekleştirdi.</a:t>
            </a:r>
            <a:endParaRPr/>
          </a:p>
          <a:p>
            <a:pPr marL="457200" lvl="0" indent="-298450" algn="l" rtl="0">
              <a:lnSpc>
                <a:spcPct val="115000"/>
              </a:lnSpc>
              <a:spcBef>
                <a:spcPts val="0"/>
              </a:spcBef>
              <a:spcAft>
                <a:spcPts val="0"/>
              </a:spcAft>
              <a:buClr>
                <a:schemeClr val="dk2"/>
              </a:buClr>
              <a:buSzPts val="1100"/>
              <a:buChar char="●"/>
            </a:pPr>
            <a:r>
              <a:rPr lang="en"/>
              <a:t>Bu kombinasyon, kullanıcıların çevrimiçi kimliklerinin gerçek hayattaki kimlikleriyle ilişkilendirilmesini zorlaştırdı.</a:t>
            </a:r>
            <a:endParaRPr/>
          </a:p>
          <a:p>
            <a:pPr marL="457200" lvl="0" indent="-298450" algn="l" rtl="0">
              <a:lnSpc>
                <a:spcPct val="115000"/>
              </a:lnSpc>
              <a:spcBef>
                <a:spcPts val="0"/>
              </a:spcBef>
              <a:spcAft>
                <a:spcPts val="0"/>
              </a:spcAft>
              <a:buClr>
                <a:schemeClr val="dk2"/>
              </a:buClr>
              <a:buSzPts val="1100"/>
              <a:buChar char="●"/>
            </a:pPr>
            <a:r>
              <a:rPr lang="en">
                <a:solidFill>
                  <a:schemeClr val="dk1"/>
                </a:solidFill>
              </a:rPr>
              <a:t>Biri Bitcoin'den bahsettiğinde, </a:t>
            </a:r>
            <a:r>
              <a:rPr lang="en"/>
              <a:t>uyuşturucu ve karaborsa ilk akla gelen kullanım durumu oldu.</a:t>
            </a:r>
            <a:endParaRPr/>
          </a:p>
          <a:p>
            <a:pPr marL="457200" lvl="0" indent="-298450" algn="l" rtl="0">
              <a:lnSpc>
                <a:spcPct val="115000"/>
              </a:lnSpc>
              <a:spcBef>
                <a:spcPts val="0"/>
              </a:spcBef>
              <a:spcAft>
                <a:spcPts val="0"/>
              </a:spcAft>
              <a:buClr>
                <a:schemeClr val="dk2"/>
              </a:buClr>
              <a:buSzPts val="1100"/>
              <a:buChar char="●"/>
            </a:pPr>
            <a:r>
              <a:rPr lang="en"/>
              <a:t>Bugüne kadar bile Bitcoin bu çağrışımla lekelenmiş durumda.</a:t>
            </a:r>
            <a:endParaRPr/>
          </a:p>
          <a:p>
            <a:pPr marL="457200" lvl="0" indent="-298450" algn="l" rtl="0">
              <a:lnSpc>
                <a:spcPct val="115000"/>
              </a:lnSpc>
              <a:spcBef>
                <a:spcPts val="0"/>
              </a:spcBef>
              <a:spcAft>
                <a:spcPts val="0"/>
              </a:spcAft>
              <a:buClr>
                <a:schemeClr val="dk2"/>
              </a:buClr>
              <a:buSzPts val="1100"/>
              <a:buChar char="●"/>
            </a:pPr>
            <a:r>
              <a:rPr lang="en"/>
              <a:t>Ekim 2013'te FBI İpek Yolu'nu kapattı.</a:t>
            </a:r>
            <a:endParaRPr/>
          </a:p>
          <a:p>
            <a:pPr marL="457200" lvl="0" indent="-298450" algn="l" rtl="0">
              <a:lnSpc>
                <a:spcPct val="115000"/>
              </a:lnSpc>
              <a:spcBef>
                <a:spcPts val="0"/>
              </a:spcBef>
              <a:spcAft>
                <a:spcPts val="0"/>
              </a:spcAft>
              <a:buClr>
                <a:schemeClr val="dk2"/>
              </a:buClr>
              <a:buSzPts val="1100"/>
              <a:buChar char="●"/>
            </a:pPr>
            <a:r>
              <a:rPr lang="en"/>
              <a:t>Ross Ulbricht ömür boyu hapis cezasına çarptırıldı ve FBI 26.000'den fazla Bitcoin'e el koydu.</a:t>
            </a:r>
            <a:endParaRPr/>
          </a:p>
          <a:p>
            <a:pPr marL="457200" lvl="0" indent="-298450" algn="l" rtl="0">
              <a:lnSpc>
                <a:spcPct val="115000"/>
              </a:lnSpc>
              <a:spcBef>
                <a:spcPts val="0"/>
              </a:spcBef>
              <a:spcAft>
                <a:spcPts val="0"/>
              </a:spcAft>
              <a:buClr>
                <a:schemeClr val="dk2"/>
              </a:buClr>
              <a:buSzPts val="1100"/>
              <a:buChar char="●"/>
            </a:pPr>
            <a:r>
              <a:rPr lang="en"/>
              <a:t>o zamanlar 3.6 milyon dolar değerindeydi.</a:t>
            </a:r>
            <a:endParaRPr/>
          </a:p>
          <a:p>
            <a:pPr marL="457200" lvl="0" indent="-317500" algn="l" rtl="0">
              <a:lnSpc>
                <a:spcPct val="115000"/>
              </a:lnSpc>
              <a:spcBef>
                <a:spcPts val="0"/>
              </a:spcBef>
              <a:spcAft>
                <a:spcPts val="0"/>
              </a:spcAft>
              <a:buSzPts val="1400"/>
              <a:buChar char="●"/>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66cbc129a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66cbc129a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1 Kasım 2013 ile 30 Kasım 2013 arasında, bitcoin fiyatı 198,23 dolardan 1165,89 dolara yükseldi.</a:t>
            </a:r>
            <a:endParaRPr/>
          </a:p>
          <a:p>
            <a:pPr marL="0" lvl="0" indent="0" algn="l" rtl="0">
              <a:spcBef>
                <a:spcPts val="0"/>
              </a:spcBef>
              <a:spcAft>
                <a:spcPts val="0"/>
              </a:spcAft>
              <a:buClr>
                <a:schemeClr val="dk1"/>
              </a:buClr>
              <a:buSzPts val="1100"/>
              <a:buFont typeface="Arial"/>
              <a:buNone/>
            </a:pPr>
            <a:r>
              <a:rPr lang="en"/>
              <a:t>2013'ün sonlarında, Bitcoin 2015'in sonuna kadar süren düşüş eğilimine girmeden önce 1.165,89 dolarla zirveye ulaştı.</a:t>
            </a:r>
            <a:endParaRPr/>
          </a:p>
          <a:p>
            <a:pPr marL="0" lvl="0" indent="0" algn="l" rtl="0">
              <a:spcBef>
                <a:spcPts val="0"/>
              </a:spcBef>
              <a:spcAft>
                <a:spcPts val="0"/>
              </a:spcAft>
              <a:buClr>
                <a:schemeClr val="dk1"/>
              </a:buClr>
              <a:buSzPts val="1100"/>
              <a:buFont typeface="Arial"/>
              <a:buNone/>
            </a:pPr>
            <a:endParaRPr/>
          </a:p>
          <a:p>
            <a:pPr marL="0" lvl="0" indent="457200" algn="l" rtl="0">
              <a:spcBef>
                <a:spcPts val="0"/>
              </a:spcBef>
              <a:spcAft>
                <a:spcPts val="0"/>
              </a:spcAft>
              <a:buClr>
                <a:schemeClr val="dk1"/>
              </a:buClr>
              <a:buSzPts val="1100"/>
              <a:buFont typeface="Arial"/>
              <a:buNone/>
            </a:pPr>
            <a:r>
              <a:rPr lang="en"/>
              <a:t>Çinli yatırımcılar spekülatif bir finansal yatırım olarak satın aldı. Birçoğu Çin hükümeti tarafından bitcoin hakkında verilen uyarılar nedeniyle satıldı</a:t>
            </a:r>
            <a:endParaRPr/>
          </a:p>
          <a:p>
            <a:pPr marL="0" lvl="0" indent="457200" algn="l" rtl="0">
              <a:spcBef>
                <a:spcPts val="0"/>
              </a:spcBef>
              <a:spcAft>
                <a:spcPts val="0"/>
              </a:spcAft>
              <a:buClr>
                <a:schemeClr val="dk1"/>
              </a:buClr>
              <a:buSzPts val="1100"/>
              <a:buFont typeface="Arial"/>
              <a:buNone/>
            </a:pPr>
            <a:r>
              <a:rPr lang="en"/>
              <a:t>Willy bot ve Markus gibi Mt. Gox botları, sürekli bitcoin satın alarak fiyatı yükseltti</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ef498d2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ef498d2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t>Bitcoin'den  kısa bir süre sonra, her biri farklı bir kullanım durumuna veya hedef kitleye göre uyarlanmış diğer kripto para birimleri de internette ortaya çıkmaya başladı.</a:t>
            </a:r>
            <a:endParaRPr/>
          </a:p>
          <a:p>
            <a:pPr marL="0" marR="0" lvl="0" indent="0" algn="l" rtl="0">
              <a:lnSpc>
                <a:spcPct val="115000"/>
              </a:lnSpc>
              <a:spcBef>
                <a:spcPts val="0"/>
              </a:spcBef>
              <a:spcAft>
                <a:spcPts val="0"/>
              </a:spcAft>
              <a:buClr>
                <a:schemeClr val="dk1"/>
              </a:buClr>
              <a:buSzPts val="1100"/>
              <a:buFont typeface="Arial"/>
              <a:buNone/>
            </a:pPr>
            <a:r>
              <a:rPr lang="en"/>
              <a:t>Bitcoin dışındaki bu kripto para birimleri – Litecoin, ZCash, Stellar, Ripple, Ethereum, Dogecoin, DASH, Monero ve diğerleri – alternatif anlamına gelen altcoinler olarak bilinir.</a:t>
            </a:r>
            <a:endParaRPr/>
          </a:p>
          <a:p>
            <a:pPr marL="0" marR="0" lvl="0" indent="0" algn="l" rtl="0">
              <a:lnSpc>
                <a:spcPct val="115000"/>
              </a:lnSpc>
              <a:spcBef>
                <a:spcPts val="0"/>
              </a:spcBef>
              <a:spcAft>
                <a:spcPts val="0"/>
              </a:spcAft>
              <a:buClr>
                <a:schemeClr val="dk1"/>
              </a:buClr>
              <a:buSzPts val="1100"/>
              <a:buFont typeface="Arial"/>
              <a:buNone/>
            </a:pPr>
            <a:r>
              <a:rPr lang="en"/>
              <a:t>Örneğin Litecoin, Bitcoin altınının, gümüşü olmayı hedefliyor.</a:t>
            </a:r>
            <a:endParaRPr/>
          </a:p>
          <a:p>
            <a:pPr marL="0" marR="0" lvl="0" indent="0" algn="l" rtl="0">
              <a:lnSpc>
                <a:spcPct val="115000"/>
              </a:lnSpc>
              <a:spcBef>
                <a:spcPts val="0"/>
              </a:spcBef>
              <a:spcAft>
                <a:spcPts val="0"/>
              </a:spcAft>
              <a:buClr>
                <a:schemeClr val="dk1"/>
              </a:buClr>
              <a:buSzPts val="1100"/>
              <a:buFont typeface="Arial"/>
              <a:buNone/>
            </a:pPr>
            <a:r>
              <a:rPr lang="en"/>
              <a:t>Yazılım güncellemelerinde daha ilericidir ve önerilen Bitcoin yazılım güncellemeleri için bir test alanı görevi görür.</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Clr>
                <a:schemeClr val="dk1"/>
              </a:buClr>
              <a:buSzPts val="1100"/>
              <a:buFont typeface="Arial"/>
              <a:buNone/>
            </a:pPr>
            <a:r>
              <a:rPr lang="en"/>
              <a:t>ZCash, gerçeğin kendisi hakkında bilgi vermeden bir gerçeği kanıtlamanın bir yolu olan yenilikçi sıfır bilgi kanıtlarını kullanır. Bu, gönderen, alıcı ve aktarılan değer hakkında bilgi ifşa edilmeden işlemlerin doğrulanmasına izin vererek kripto para birimi gizliliğini ilerletir.</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Clr>
                <a:schemeClr val="dk1"/>
              </a:buClr>
              <a:buSzPts val="1100"/>
              <a:buFont typeface="Arial"/>
              <a:buNone/>
            </a:pPr>
            <a:r>
              <a:rPr lang="en"/>
              <a:t>Stellar ve Ripple, kriptografik karma bulmacaları çözerek elektriği boşa harcama ihtiyacını ortadan kaldırarak yeni birleşik fikir birliği algoritmalarına öncülük etti.</a:t>
            </a:r>
            <a:endParaRPr/>
          </a:p>
          <a:p>
            <a:pPr marL="0" marR="0" lvl="0" indent="0" algn="l" rtl="0">
              <a:lnSpc>
                <a:spcPct val="115000"/>
              </a:lnSpc>
              <a:spcBef>
                <a:spcPts val="0"/>
              </a:spcBef>
              <a:spcAft>
                <a:spcPts val="0"/>
              </a:spcAft>
              <a:buClr>
                <a:schemeClr val="dk1"/>
              </a:buClr>
              <a:buSzPts val="1100"/>
              <a:buFont typeface="Arial"/>
              <a:buNone/>
            </a:pPr>
            <a:r>
              <a:rPr lang="en"/>
              <a:t>Bunlar, Bitcoin dışındaki madeni paraların kendi bireysel sorunlarını çözmeye ve daha geniş bir kripto alanı yaratmaya çalıştığına dair sadece birkaç örnek.</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676bb1e0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676bb1e0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(From CoinDesk)</a:t>
            </a:r>
            <a:endParaRPr/>
          </a:p>
          <a:p>
            <a:pPr marL="457200" lvl="0" indent="-298450" algn="l" rtl="0">
              <a:lnSpc>
                <a:spcPct val="115000"/>
              </a:lnSpc>
              <a:spcBef>
                <a:spcPts val="0"/>
              </a:spcBef>
              <a:spcAft>
                <a:spcPts val="0"/>
              </a:spcAft>
              <a:buSzPts val="1100"/>
              <a:buChar char="●"/>
            </a:pPr>
            <a:r>
              <a:rPr lang="en"/>
              <a:t>2014 Feb. Mt. Gox Allegedly Loses $350 Million in Bitcoin (744,400 BTC), Rumoured to be Insolvent</a:t>
            </a:r>
            <a:endParaRPr/>
          </a:p>
          <a:p>
            <a:pPr marL="457200" lvl="0" indent="-298450" algn="l" rtl="0">
              <a:lnSpc>
                <a:spcPct val="115000"/>
              </a:lnSpc>
              <a:spcBef>
                <a:spcPts val="0"/>
              </a:spcBef>
              <a:spcAft>
                <a:spcPts val="0"/>
              </a:spcAft>
              <a:buSzPts val="1100"/>
              <a:buChar char="●"/>
            </a:pPr>
            <a:r>
              <a:rPr lang="en"/>
              <a:t>2014 Mar. Bitcoin Inventor Satoshi Nakamoto 'Found' in California</a:t>
            </a:r>
            <a:endParaRPr/>
          </a:p>
          <a:p>
            <a:pPr marL="457200" lvl="0" indent="-298450" algn="l" rtl="0">
              <a:lnSpc>
                <a:spcPct val="115000"/>
              </a:lnSpc>
              <a:spcBef>
                <a:spcPts val="0"/>
              </a:spcBef>
              <a:spcAft>
                <a:spcPts val="0"/>
              </a:spcAft>
              <a:buSzPts val="1100"/>
              <a:buChar char="●"/>
            </a:pPr>
            <a:r>
              <a:rPr lang="en"/>
              <a:t>2014 Sep. Tim Draper: Bitcoin's Price Still Headed to $10k</a:t>
            </a:r>
            <a:endParaRPr/>
          </a:p>
          <a:p>
            <a:pPr marL="457200" lvl="0" indent="-298450" algn="l" rtl="0">
              <a:lnSpc>
                <a:spcPct val="115000"/>
              </a:lnSpc>
              <a:spcBef>
                <a:spcPts val="0"/>
              </a:spcBef>
              <a:spcAft>
                <a:spcPts val="0"/>
              </a:spcAft>
              <a:buSzPts val="1100"/>
              <a:buChar char="●"/>
            </a:pPr>
            <a:r>
              <a:rPr lang="en"/>
              <a:t># It was a very weird year, and here are some headlines typical of the time.</a:t>
            </a:r>
            <a:endParaRPr/>
          </a:p>
          <a:p>
            <a:pPr marL="457200" lvl="0" indent="-298450" algn="l" rtl="0">
              <a:lnSpc>
                <a:spcPct val="115000"/>
              </a:lnSpc>
              <a:spcBef>
                <a:spcPts val="0"/>
              </a:spcBef>
              <a:spcAft>
                <a:spcPts val="0"/>
              </a:spcAft>
              <a:buSzPts val="1100"/>
              <a:buChar char="●"/>
            </a:pPr>
            <a:r>
              <a:rPr lang="en"/>
              <a:t># The Bitcoin Association would meet once a week, and so much news was happening that virtually every meeting we would talk about the latest company that went bankrupt, the latest hack, the latest ponzi scheme.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8d9d7b0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Bitcoin neden kullanılır?</a:t>
            </a:r>
            <a:endParaRPr/>
          </a:p>
          <a:p>
            <a:pPr marL="0" lvl="0" indent="0" algn="l" rtl="0">
              <a:lnSpc>
                <a:spcPct val="115000"/>
              </a:lnSpc>
              <a:spcBef>
                <a:spcPts val="1200"/>
              </a:spcBef>
              <a:spcAft>
                <a:spcPts val="0"/>
              </a:spcAft>
              <a:buClr>
                <a:schemeClr val="dk1"/>
              </a:buClr>
              <a:buSzPts val="1100"/>
              <a:buFont typeface="Arial"/>
              <a:buNone/>
            </a:pPr>
            <a:r>
              <a:rPr lang="en"/>
              <a:t>Ne de olsa yavaş olduğunu, gereksiz olduğunu, verimsiz olduğunu gördük.</a:t>
            </a:r>
            <a:endParaRPr/>
          </a:p>
          <a:p>
            <a:pPr marL="0" lvl="0" indent="0" algn="l" rtl="0">
              <a:lnSpc>
                <a:spcPct val="115000"/>
              </a:lnSpc>
              <a:spcBef>
                <a:spcPts val="1200"/>
              </a:spcBef>
              <a:spcAft>
                <a:spcPts val="0"/>
              </a:spcAft>
              <a:buClr>
                <a:schemeClr val="dk1"/>
              </a:buClr>
              <a:buSzPts val="1100"/>
              <a:buFont typeface="Arial"/>
              <a:buNone/>
            </a:pPr>
            <a:r>
              <a:rPr lang="en"/>
              <a:t>Bankalar çok daha uygun!</a:t>
            </a:r>
            <a:endParaRPr/>
          </a:p>
          <a:p>
            <a:pPr marL="0" lvl="0" indent="0" algn="l" rtl="0">
              <a:lnSpc>
                <a:spcPct val="115000"/>
              </a:lnSpc>
              <a:spcBef>
                <a:spcPts val="1200"/>
              </a:spcBef>
              <a:spcAft>
                <a:spcPts val="0"/>
              </a:spcAft>
              <a:buClr>
                <a:schemeClr val="dk1"/>
              </a:buClr>
              <a:buSzPts val="1100"/>
              <a:buFont typeface="Arial"/>
              <a:buNone/>
            </a:pPr>
            <a:r>
              <a:rPr lang="en"/>
              <a:t>Esas olarak Bitcoin'in nasıl çalıştığına odaklanırken, bir adım geri atacağız ve Bitcoin'in neden böyle olduğunu anlayacağız.</a:t>
            </a:r>
            <a:endParaRPr/>
          </a:p>
          <a:p>
            <a:pPr marL="0" lvl="0" indent="0" algn="l" rtl="0">
              <a:lnSpc>
                <a:spcPct val="115000"/>
              </a:lnSpc>
              <a:spcBef>
                <a:spcPts val="1200"/>
              </a:spcBef>
              <a:spcAft>
                <a:spcPts val="0"/>
              </a:spcAft>
              <a:buClr>
                <a:schemeClr val="dk1"/>
              </a:buClr>
              <a:buSzPts val="1100"/>
              <a:buFont typeface="Arial"/>
              <a:buNone/>
            </a:pPr>
            <a:r>
              <a:rPr lang="en"/>
              <a:t>Kripto para birimlerinin gelişimini yönlendiren kültürel, politik ve teknolojik etkileri inceleyeceğiz.</a:t>
            </a:r>
            <a:endParaRPr/>
          </a:p>
          <a:p>
            <a:pPr marL="0" lvl="0" indent="0" algn="l" rtl="0">
              <a:lnSpc>
                <a:spcPct val="115000"/>
              </a:lnSpc>
              <a:spcBef>
                <a:spcPts val="1200"/>
              </a:spcBef>
              <a:spcAft>
                <a:spcPts val="0"/>
              </a:spcAft>
              <a:buClr>
                <a:schemeClr val="dk1"/>
              </a:buClr>
              <a:buSzPts val="1100"/>
              <a:buFont typeface="Arial"/>
              <a:buNone/>
            </a:pPr>
            <a:r>
              <a:rPr lang="en"/>
              <a:t>Göreceğimiz gibi, Bitcoin birdenbire ortaya çıkmadı.</a:t>
            </a:r>
            <a:endParaRPr/>
          </a:p>
          <a:p>
            <a:pPr marL="0" lvl="0" indent="0" algn="l" rtl="0">
              <a:lnSpc>
                <a:spcPct val="115000"/>
              </a:lnSpc>
              <a:spcBef>
                <a:spcPts val="1200"/>
              </a:spcBef>
              <a:spcAft>
                <a:spcPts val="0"/>
              </a:spcAft>
              <a:buClr>
                <a:schemeClr val="dk1"/>
              </a:buClr>
              <a:buSzPts val="1100"/>
              <a:buFont typeface="Arial"/>
              <a:buNone/>
            </a:pPr>
            <a:r>
              <a:rPr lang="en"/>
              <a:t>Tarihsel arka planını ve sayısız başarısız öncü çalışmaları anlamak bize Bitcoin hakkında daha derin bir anlayış sağlayacaktır.</a:t>
            </a:r>
            <a:endParaRPr/>
          </a:p>
          <a:p>
            <a:pPr marL="0" lvl="0" indent="0" algn="l" rtl="0">
              <a:lnSpc>
                <a:spcPct val="115000"/>
              </a:lnSpc>
              <a:spcBef>
                <a:spcPts val="1200"/>
              </a:spcBef>
              <a:spcAft>
                <a:spcPts val="0"/>
              </a:spcAft>
              <a:buClr>
                <a:schemeClr val="dk1"/>
              </a:buClr>
              <a:buSzPts val="1100"/>
              <a:buFont typeface="Arial"/>
              <a:buNone/>
            </a:pPr>
            <a:r>
              <a:rPr lang="en"/>
              <a:t>Oradan, Bitcoin'den ilham alan çeşitli yeni kripto para birimleri ve blok zinciri teknolojisinin nasıl ayrıldığı dahil olmak üzere blok zinciri alanının bugünkü durumunu keşfedeceğiz.</a:t>
            </a:r>
            <a:endParaRPr/>
          </a:p>
          <a:p>
            <a:pPr marL="0" lvl="0" indent="0" algn="l" rtl="0">
              <a:lnSpc>
                <a:spcPct val="115000"/>
              </a:lnSpc>
              <a:spcBef>
                <a:spcPts val="1200"/>
              </a:spcBef>
              <a:spcAft>
                <a:spcPts val="0"/>
              </a:spcAft>
              <a:buClr>
                <a:schemeClr val="dk1"/>
              </a:buClr>
              <a:buSzPts val="1100"/>
              <a:buFont typeface="Arial"/>
              <a:buNone/>
            </a:pPr>
            <a:r>
              <a:rPr lang="en"/>
              <a:t>Bitcoin'deki kökenlerinden.</a:t>
            </a:r>
            <a:endParaRPr/>
          </a:p>
          <a:p>
            <a:pPr marL="0" lvl="0" indent="0" algn="l" rtl="0">
              <a:lnSpc>
                <a:spcPct val="115000"/>
              </a:lnSpc>
              <a:spcBef>
                <a:spcPts val="1200"/>
              </a:spcBef>
              <a:spcAft>
                <a:spcPts val="0"/>
              </a:spcAft>
              <a:buClr>
                <a:schemeClr val="dk1"/>
              </a:buClr>
              <a:buSzPts val="1100"/>
              <a:buFont typeface="Arial"/>
              <a:buNone/>
            </a:pPr>
            <a:r>
              <a:rPr lang="en"/>
              <a:t>Bu yolculuk bizi büyük bankalardan nefret eden ve bireyler için mahremiyeti ve gücü savunan Cypherpunks'tan JPMorgan Chase tarafından blockchain teknolojisinin benimsenmesine götürecek.</a:t>
            </a:r>
            <a:endParaRPr/>
          </a:p>
          <a:p>
            <a:pPr marL="0" lvl="0" indent="0" algn="l" rtl="0">
              <a:lnSpc>
                <a:spcPct val="115000"/>
              </a:lnSpc>
              <a:spcBef>
                <a:spcPts val="1200"/>
              </a:spcBef>
              <a:spcAft>
                <a:spcPts val="0"/>
              </a:spcAft>
              <a:buClr>
                <a:schemeClr val="dk1"/>
              </a:buClr>
              <a:buSzPts val="1100"/>
              <a:buFont typeface="Arial"/>
              <a:buNone/>
            </a:pPr>
            <a:r>
              <a:rPr lang="en"/>
              <a:t>Amerika Birleşik Devletleri'ndeki en büyük bankacılık kurumlarından biri.</a:t>
            </a:r>
            <a:endParaRPr/>
          </a:p>
          <a:p>
            <a:pPr marL="0" lvl="0" indent="0" algn="l" rtl="0">
              <a:spcBef>
                <a:spcPts val="1200"/>
              </a:spcBef>
              <a:spcAft>
                <a:spcPts val="0"/>
              </a:spcAft>
              <a:buClr>
                <a:schemeClr val="dk1"/>
              </a:buClr>
              <a:buFont typeface="Lato"/>
              <a:buNone/>
            </a:pPr>
            <a:endParaRPr/>
          </a:p>
        </p:txBody>
      </p:sp>
      <p:sp>
        <p:nvSpPr>
          <p:cNvPr id="90" name="Google Shape;90;g248d9d7b0f_1_0: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66cbc129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66cbc129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t>Bir grup bitcoin girişimi: cüzdan şirketleri, diğer şirketlerin veya kullanıcıların ağa katılmak zorunda kalmadan bitcoin'i yönetmesine yardımcı oluyor</a:t>
            </a:r>
            <a:endParaRPr/>
          </a:p>
          <a:p>
            <a:pPr marL="457200" lvl="0" indent="0" algn="l" rtl="0">
              <a:lnSpc>
                <a:spcPct val="115000"/>
              </a:lnSpc>
              <a:spcBef>
                <a:spcPts val="0"/>
              </a:spcBef>
              <a:spcAft>
                <a:spcPts val="0"/>
              </a:spcAft>
              <a:buClr>
                <a:schemeClr val="dk1"/>
              </a:buClr>
              <a:buSzPts val="1100"/>
              <a:buFont typeface="Arial"/>
              <a:buNone/>
            </a:pPr>
            <a:r>
              <a:rPr lang="en"/>
              <a:t>r.</a:t>
            </a:r>
            <a:endParaRPr/>
          </a:p>
          <a:p>
            <a:pPr marL="457200" lvl="0" indent="0" algn="l" rtl="0">
              <a:lnSpc>
                <a:spcPct val="115000"/>
              </a:lnSpc>
              <a:spcBef>
                <a:spcPts val="0"/>
              </a:spcBef>
              <a:spcAft>
                <a:spcPts val="0"/>
              </a:spcAft>
              <a:buClr>
                <a:schemeClr val="dk1"/>
              </a:buClr>
              <a:buSzPts val="1100"/>
              <a:buFont typeface="Arial"/>
              <a:buNone/>
            </a:pPr>
            <a:r>
              <a:rPr lang="en"/>
              <a:t>Coinbase, cüzdanları yöneten ve kullanıcıların fiat para birimi için bitcoin almasına/satmasına izin veren çevrimiçi bir borsadır.</a:t>
            </a:r>
            <a:endParaRPr/>
          </a:p>
          <a:p>
            <a:pPr marL="457200" lvl="0" indent="0" algn="l" rtl="0">
              <a:lnSpc>
                <a:spcPct val="115000"/>
              </a:lnSpc>
              <a:spcBef>
                <a:spcPts val="0"/>
              </a:spcBef>
              <a:spcAft>
                <a:spcPts val="0"/>
              </a:spcAft>
              <a:buClr>
                <a:schemeClr val="dk1"/>
              </a:buClr>
              <a:buSzPts val="1100"/>
              <a:buFont typeface="Arial"/>
              <a:buNone/>
            </a:pPr>
            <a:r>
              <a:rPr lang="en"/>
              <a:t>bitfinex bir onine değişim ve ticaret platformudur</a:t>
            </a:r>
            <a:endParaRPr/>
          </a:p>
          <a:p>
            <a:pPr marL="457200" lvl="0" indent="0" algn="l" rtl="0">
              <a:lnSpc>
                <a:spcPct val="115000"/>
              </a:lnSpc>
              <a:spcBef>
                <a:spcPts val="0"/>
              </a:spcBef>
              <a:spcAft>
                <a:spcPts val="0"/>
              </a:spcAft>
              <a:buClr>
                <a:schemeClr val="dk1"/>
              </a:buClr>
              <a:buSzPts val="1100"/>
              <a:buFont typeface="Arial"/>
              <a:buNone/>
            </a:pPr>
            <a:r>
              <a:rPr lang="en"/>
              <a:t>bitpay, tüccarların bitcoin'i kabul etmesine ve usd almasına olanak tanır</a:t>
            </a:r>
            <a:endParaRPr/>
          </a:p>
          <a:p>
            <a:pPr marL="457200" lvl="0" indent="0" algn="l" rtl="0">
              <a:lnSpc>
                <a:spcPct val="115000"/>
              </a:lnSpc>
              <a:spcBef>
                <a:spcPts val="0"/>
              </a:spcBef>
              <a:spcAft>
                <a:spcPts val="0"/>
              </a:spcAft>
              <a:buClr>
                <a:schemeClr val="dk1"/>
              </a:buClr>
              <a:buSzPts val="1100"/>
              <a:buFont typeface="Arial"/>
              <a:buNone/>
            </a:pPr>
            <a:r>
              <a:rPr lang="en"/>
              <a:t>changetip: bitcoin mikro ödeme platformu, sosyal medya etiketlerini kullanarak para gönderebilirsiniz</a:t>
            </a:r>
            <a:endParaRPr/>
          </a:p>
          <a:p>
            <a:pPr marL="457200" lvl="0" indent="0" algn="l" rtl="0">
              <a:lnSpc>
                <a:spcPct val="115000"/>
              </a:lnSpc>
              <a:spcBef>
                <a:spcPts val="0"/>
              </a:spcBef>
              <a:spcAft>
                <a:spcPts val="0"/>
              </a:spcAft>
              <a:buClr>
                <a:schemeClr val="dk1"/>
              </a:buClr>
              <a:buSzPts val="1100"/>
              <a:buFont typeface="Arial"/>
              <a:buNone/>
            </a:pPr>
            <a:r>
              <a:rPr lang="en"/>
              <a:t>Blockstream: Bitcoin yazılımı üzerinde çalışan birçok insan araştırma yapıyor, yan zincirler</a:t>
            </a:r>
            <a:endParaRPr/>
          </a:p>
          <a:p>
            <a:pPr marL="457200" lvl="0" indent="0" algn="l" rtl="0">
              <a:lnSpc>
                <a:spcPct val="115000"/>
              </a:lnSpc>
              <a:spcBef>
                <a:spcPts val="0"/>
              </a:spcBef>
              <a:spcAft>
                <a:spcPts val="0"/>
              </a:spcAft>
              <a:buClr>
                <a:schemeClr val="dk1"/>
              </a:buClr>
              <a:buSzPts val="1100"/>
              <a:buFont typeface="Arial"/>
              <a:buNone/>
            </a:pPr>
            <a:r>
              <a:rPr lang="en"/>
              <a:t>blockchain.info bir blok gezginidir</a:t>
            </a:r>
            <a:endParaRPr/>
          </a:p>
          <a:p>
            <a:pPr marL="457200" lvl="0" indent="0" algn="l" rtl="0">
              <a:lnSpc>
                <a:spcPct val="115000"/>
              </a:lnSpc>
              <a:spcBef>
                <a:spcPts val="0"/>
              </a:spcBef>
              <a:spcAft>
                <a:spcPts val="0"/>
              </a:spcAft>
              <a:buClr>
                <a:schemeClr val="dk1"/>
              </a:buClr>
              <a:buSzPts val="1100"/>
              <a:buFont typeface="Arial"/>
              <a:buNone/>
            </a:pPr>
            <a:r>
              <a:rPr lang="en"/>
              <a:t>bitgo: güvenlik</a:t>
            </a:r>
            <a:endParaRPr/>
          </a:p>
          <a:p>
            <a:pPr marL="457200" lvl="0" indent="0" algn="l" rtl="0">
              <a:lnSpc>
                <a:spcPct val="115000"/>
              </a:lnSpc>
              <a:spcBef>
                <a:spcPts val="0"/>
              </a:spcBef>
              <a:spcAft>
                <a:spcPts val="0"/>
              </a:spcAft>
              <a:buClr>
                <a:schemeClr val="dk1"/>
              </a:buClr>
              <a:buSzPts val="1100"/>
              <a:buFont typeface="Arial"/>
              <a:buNone/>
            </a:pPr>
            <a:r>
              <a:rPr lang="en"/>
              <a:t>Chain: özel blok zincirler</a:t>
            </a:r>
            <a:endParaRPr/>
          </a:p>
          <a:p>
            <a:pPr marL="457200" lvl="0" indent="0" algn="l" rtl="0">
              <a:lnSpc>
                <a:spcPct val="115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66cbc129a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66cbc129a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2014, bitcoin fiyat tarihinin en kötü yılıydı ve coin başına %67 düşüşle 800 dolardan 320 dolara düştü.</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2015'te bitcoin 170 doların altına düştü</a:t>
            </a:r>
            <a:endParaRPr>
              <a:solidFill>
                <a:schemeClr val="dk1"/>
              </a:solidFill>
            </a:endParaRPr>
          </a:p>
          <a:p>
            <a:pPr marL="457200" lvl="0" indent="0" algn="l" rtl="0">
              <a:spcBef>
                <a:spcPts val="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48d9d7b0f_1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331" name="Google Shape;331;g248d9d7b0f_1_158: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5feabdf0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5feabdf0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Çok tartışılan konulardan biri ölçeklenebilirliktir.</a:t>
            </a:r>
            <a:endParaRPr/>
          </a:p>
          <a:p>
            <a:pPr marL="0" lvl="0" indent="0" algn="l" rtl="0">
              <a:lnSpc>
                <a:spcPct val="115000"/>
              </a:lnSpc>
              <a:spcBef>
                <a:spcPts val="0"/>
              </a:spcBef>
              <a:spcAft>
                <a:spcPts val="0"/>
              </a:spcAft>
              <a:buNone/>
            </a:pPr>
            <a:r>
              <a:rPr lang="en"/>
              <a:t>Ölçeklenebilirlik, bir teknolojinin artan sayıda insan tarafından kullanılabilmesini ifade eder.</a:t>
            </a:r>
            <a:endParaRPr/>
          </a:p>
          <a:p>
            <a:pPr marL="0" lvl="0" indent="0" algn="l" rtl="0">
              <a:lnSpc>
                <a:spcPct val="115000"/>
              </a:lnSpc>
              <a:spcBef>
                <a:spcPts val="0"/>
              </a:spcBef>
              <a:spcAft>
                <a:spcPts val="0"/>
              </a:spcAft>
              <a:buNone/>
            </a:pPr>
            <a:r>
              <a:rPr lang="en"/>
              <a:t>Bitcoin bağlamında, ağın belirli bir süre içinde onaylayabildiği işlem sayısını ifade eder.</a:t>
            </a:r>
            <a:endParaRPr/>
          </a:p>
          <a:p>
            <a:pPr marL="0" lvl="0" indent="0" algn="l" rtl="0">
              <a:lnSpc>
                <a:spcPct val="115000"/>
              </a:lnSpc>
              <a:spcBef>
                <a:spcPts val="0"/>
              </a:spcBef>
              <a:spcAft>
                <a:spcPts val="0"/>
              </a:spcAft>
              <a:buNone/>
            </a:pPr>
            <a:r>
              <a:rPr lang="en"/>
              <a:t>Mart 2018 itibariyle, Bitcoin blokları her 10 dakikada bir oluşturulur ve blok başına yaklaşık bir ila üç bin işlem olan yalnızca 1 MB işlem tutabilir.</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Böylece, Bitcoin blok zincirinin saniyede yaklaşık üç işlem gerçekleştirebileceğini tahmin edebiliriz.</a:t>
            </a:r>
            <a:endParaRPr/>
          </a:p>
          <a:p>
            <a:pPr marL="0" lvl="0" indent="0" algn="l" rtl="0">
              <a:lnSpc>
                <a:spcPct val="115000"/>
              </a:lnSpc>
              <a:spcBef>
                <a:spcPts val="0"/>
              </a:spcBef>
              <a:spcAft>
                <a:spcPts val="0"/>
              </a:spcAft>
              <a:buNone/>
            </a:pPr>
            <a:r>
              <a:rPr lang="en"/>
              <a:t>2015 yılında, işlem hacmi ağın kapasitesini o kadar aştı ki, blokların alanı gerçekten tükenmeye başladı, yani işlemler onaylanmadan bırakıldı, bir bloğa dahil edilmeden bırakıldı.</a:t>
            </a:r>
            <a:endParaRPr/>
          </a:p>
          <a:p>
            <a:pPr marL="0" lvl="0" indent="0" algn="l" rtl="0">
              <a:lnSpc>
                <a:spcPct val="115000"/>
              </a:lnSpc>
              <a:spcBef>
                <a:spcPts val="0"/>
              </a:spcBef>
              <a:spcAft>
                <a:spcPts val="0"/>
              </a:spcAft>
              <a:buNone/>
            </a:pPr>
            <a:r>
              <a:rPr lang="en"/>
              <a:t>Bu, ağın işlem işleme kapasitesini geliştirmek için Bitcoin XT, Bitcoin Classic, Segregated Witness (genellikle SegWit olarak kısaltılır) ve daha yakın zamanda SegWit2x gibi tekliflere yol açtı.</a:t>
            </a:r>
            <a:endParaRPr/>
          </a:p>
          <a:p>
            <a:pPr marL="0" lvl="0" indent="0" algn="l" rtl="0">
              <a:lnSpc>
                <a:spcPct val="115000"/>
              </a:lnSpc>
              <a:spcBef>
                <a:spcPts val="0"/>
              </a:spcBef>
              <a:spcAft>
                <a:spcPts val="0"/>
              </a:spcAft>
              <a:buNone/>
            </a:pPr>
            <a:r>
              <a:rPr lang="en"/>
              <a:t>Bu tekliflerden bazıları, daha fazla işleme sığdırmak için blok boyutunu artırmaya dayanırken, diğerleri temel protokolü değiştirir.</a:t>
            </a:r>
            <a:endParaRPr/>
          </a:p>
          <a:p>
            <a:pPr marL="0" lvl="0" indent="0" algn="l" rtl="0">
              <a:lnSpc>
                <a:spcPct val="115000"/>
              </a:lnSpc>
              <a:spcBef>
                <a:spcPts val="0"/>
              </a:spcBef>
              <a:spcAft>
                <a:spcPts val="0"/>
              </a:spcAft>
              <a:buNone/>
            </a:pPr>
            <a:r>
              <a:rPr lang="en"/>
              <a:t>Bu çözümlerin her birinin artıları ve eksileri vardır, ancak şu anda bunları çok ayrıntılı olarak tartışmayacağız.</a:t>
            </a:r>
            <a:endParaRPr/>
          </a:p>
          <a:p>
            <a:pPr marL="0" lvl="0" indent="0" algn="l" rtl="0">
              <a:lnSpc>
                <a:spcPct val="115000"/>
              </a:lnSpc>
              <a:spcBef>
                <a:spcPts val="0"/>
              </a:spcBef>
              <a:spcAft>
                <a:spcPts val="0"/>
              </a:spcAft>
              <a:buNone/>
            </a:pPr>
            <a:r>
              <a:rPr lang="en"/>
              <a:t>Şu anda anlaşılması gereken önemli şey, ölçeklenebilirlik tartışmasının merkezi olmayan yönetişim hakkında gündeme getirdiği sorulardır.</a:t>
            </a:r>
            <a:endParaRPr/>
          </a:p>
          <a:p>
            <a:pPr marL="0" lvl="0" indent="0" algn="l" rtl="0">
              <a:lnSpc>
                <a:spcPct val="115000"/>
              </a:lnSpc>
              <a:spcBef>
                <a:spcPts val="0"/>
              </a:spcBef>
              <a:spcAft>
                <a:spcPts val="0"/>
              </a:spcAft>
              <a:buNone/>
            </a:pPr>
            <a:r>
              <a:rPr lang="en"/>
              <a:t>Örneğin: Bitcoin'i değiştirmek istediğimizde ne yapıyoruz?</a:t>
            </a:r>
            <a:endParaRPr/>
          </a:p>
          <a:p>
            <a:pPr marL="0" lvl="0" indent="0" algn="l" rtl="0">
              <a:lnSpc>
                <a:spcPct val="115000"/>
              </a:lnSpc>
              <a:spcBef>
                <a:spcPts val="0"/>
              </a:spcBef>
              <a:spcAft>
                <a:spcPts val="0"/>
              </a:spcAft>
              <a:buNone/>
            </a:pPr>
            <a:r>
              <a:rPr lang="en"/>
              <a:t>Yönetim, bir protokolün kendisinde değişiklik yaptığı mekanizmadır, ancak Bitcoin protokolüne böyle bir mekanizma kodlanmamıştır.</a:t>
            </a:r>
            <a:endParaRPr/>
          </a:p>
          <a:p>
            <a:pPr marL="0" lvl="0" indent="0" algn="l" rtl="0">
              <a:lnSpc>
                <a:spcPct val="115000"/>
              </a:lnSpc>
              <a:spcBef>
                <a:spcPts val="0"/>
              </a:spcBef>
              <a:spcAft>
                <a:spcPts val="0"/>
              </a:spcAft>
              <a:buNone/>
            </a:pPr>
            <a:r>
              <a:rPr lang="en"/>
              <a:t>Bunun yerine kullanıcılar, Bitcoin ağının dışında, forumlarda ve çevrimiçi tartışma panolarında ve ardından toplulukta BIP'ler veya Bitcoin İyileştirme Önerileri adı verilen teklifleri sunar.</a:t>
            </a:r>
            <a:endParaRPr/>
          </a:p>
          <a:p>
            <a:pPr marL="0" lvl="0" indent="0" algn="l" rtl="0">
              <a:lnSpc>
                <a:spcPct val="115000"/>
              </a:lnSpc>
              <a:spcBef>
                <a:spcPts val="0"/>
              </a:spcBef>
              <a:spcAft>
                <a:spcPts val="0"/>
              </a:spcAft>
              <a:buNone/>
            </a:pPr>
            <a:r>
              <a:rPr lang="en"/>
              <a:t>bu değişiklikten geçmek isteyip istemedikleri konusunda geçici oy kullanır.</a:t>
            </a:r>
            <a:endParaRPr/>
          </a:p>
          <a:p>
            <a:pPr marL="0" lvl="0" indent="0" algn="l" rtl="0">
              <a:lnSpc>
                <a:spcPct val="115000"/>
              </a:lnSpc>
              <a:spcBef>
                <a:spcPts val="0"/>
              </a:spcBef>
              <a:spcAft>
                <a:spcPts val="0"/>
              </a:spcAft>
              <a:buNone/>
            </a:pPr>
            <a:r>
              <a:rPr lang="en"/>
              <a:t>Üyeler, gerçek yazılım içinde Bitcoin güncellemelerini doğrudan öneremez ve oylayamaz, ancak en azından mevcut mekanizma işi halleder.</a:t>
            </a:r>
            <a:endParaRPr/>
          </a:p>
          <a:p>
            <a:pPr marL="0" lvl="0" indent="0" algn="l" rtl="0">
              <a:lnSpc>
                <a:spcPct val="115000"/>
              </a:lnSpc>
              <a:spcBef>
                <a:spcPts val="0"/>
              </a:spcBef>
              <a:spcAft>
                <a:spcPts val="0"/>
              </a:spcAft>
              <a:buNone/>
            </a:pPr>
            <a:endParaRPr/>
          </a:p>
          <a:p>
            <a:pPr marL="457200" lvl="0" indent="0" algn="l" rtl="0">
              <a:lnSpc>
                <a:spcPct val="11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66cbc129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66cbc129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150">
                <a:solidFill>
                  <a:srgbClr val="333333"/>
                </a:solidFill>
                <a:latin typeface="Georgia"/>
                <a:ea typeface="Georgia"/>
                <a:cs typeface="Georgia"/>
                <a:sym typeface="Georgia"/>
              </a:rPr>
              <a:t>Bitcoin normal paraya bir alternatif olan bir ödeme işlemi aracı ve bir değer deposu olarak yaratıldı.</a:t>
            </a:r>
            <a:endParaRPr sz="1150">
              <a:solidFill>
                <a:srgbClr val="333333"/>
              </a:solidFill>
              <a:latin typeface="Georgia"/>
              <a:ea typeface="Georgia"/>
              <a:cs typeface="Georgia"/>
              <a:sym typeface="Georgia"/>
            </a:endParaRPr>
          </a:p>
          <a:p>
            <a:pPr marL="457200" lvl="0" indent="-317500" algn="l" rtl="0">
              <a:lnSpc>
                <a:spcPct val="115000"/>
              </a:lnSpc>
              <a:spcBef>
                <a:spcPts val="0"/>
              </a:spcBef>
              <a:spcAft>
                <a:spcPts val="0"/>
              </a:spcAft>
              <a:buClr>
                <a:schemeClr val="dk2"/>
              </a:buClr>
              <a:buSzPts val="1400"/>
              <a:buChar char="●"/>
            </a:pPr>
            <a:r>
              <a:rPr lang="en" sz="1150">
                <a:solidFill>
                  <a:srgbClr val="333333"/>
                </a:solidFill>
                <a:latin typeface="Georgia"/>
                <a:ea typeface="Georgia"/>
                <a:cs typeface="Georgia"/>
                <a:sym typeface="Georgia"/>
              </a:rPr>
              <a:t>Ethereum ise eşler arası “akıllı sözleşmeler” ve uygulamaları yürütmek için bir platform olarak geliştirildi.</a:t>
            </a:r>
            <a:endParaRPr sz="1150">
              <a:solidFill>
                <a:srgbClr val="333333"/>
              </a:solidFill>
              <a:latin typeface="Georgia"/>
              <a:ea typeface="Georgia"/>
              <a:cs typeface="Georgia"/>
              <a:sym typeface="Georgia"/>
            </a:endParaRPr>
          </a:p>
          <a:p>
            <a:pPr marL="457200" lvl="0" indent="-317500" algn="l" rtl="0">
              <a:lnSpc>
                <a:spcPct val="115000"/>
              </a:lnSpc>
              <a:spcBef>
                <a:spcPts val="0"/>
              </a:spcBef>
              <a:spcAft>
                <a:spcPts val="0"/>
              </a:spcAft>
              <a:buClr>
                <a:schemeClr val="dk2"/>
              </a:buClr>
              <a:buSzPts val="1400"/>
              <a:buChar char="●"/>
            </a:pPr>
            <a:r>
              <a:rPr lang="en" sz="1150">
                <a:solidFill>
                  <a:srgbClr val="333333"/>
                </a:solidFill>
                <a:latin typeface="Georgia"/>
                <a:ea typeface="Georgia"/>
                <a:cs typeface="Georgia"/>
                <a:sym typeface="Georgia"/>
              </a:rPr>
              <a:t>Turing-complete dillerini destekler, yani genel hesaplama yapabilir.</a:t>
            </a:r>
            <a:endParaRPr sz="1150">
              <a:solidFill>
                <a:srgbClr val="333333"/>
              </a:solidFill>
              <a:latin typeface="Georgia"/>
              <a:ea typeface="Georgia"/>
              <a:cs typeface="Georgia"/>
              <a:sym typeface="Georgia"/>
            </a:endParaRPr>
          </a:p>
          <a:p>
            <a:pPr marL="457200" lvl="0" indent="-317500" algn="l" rtl="0">
              <a:lnSpc>
                <a:spcPct val="115000"/>
              </a:lnSpc>
              <a:spcBef>
                <a:spcPts val="0"/>
              </a:spcBef>
              <a:spcAft>
                <a:spcPts val="0"/>
              </a:spcAft>
              <a:buClr>
                <a:schemeClr val="dk2"/>
              </a:buClr>
              <a:buSzPts val="1400"/>
              <a:buChar char="●"/>
            </a:pPr>
            <a:r>
              <a:rPr lang="en" sz="1150">
                <a:solidFill>
                  <a:srgbClr val="333333"/>
                </a:solidFill>
                <a:latin typeface="Georgia"/>
                <a:ea typeface="Georgia"/>
                <a:cs typeface="Georgia"/>
                <a:sym typeface="Georgia"/>
              </a:rPr>
              <a:t>Başka bir deyişle, normal bir bilgisayarda çalıştırdığım herhangi bir kod türü Ethereum üzerinde de çalıştırılabilir.</a:t>
            </a:r>
            <a:endParaRPr sz="1150">
              <a:solidFill>
                <a:srgbClr val="333333"/>
              </a:solidFill>
              <a:latin typeface="Georgia"/>
              <a:ea typeface="Georgia"/>
              <a:cs typeface="Georgia"/>
              <a:sym typeface="Georgia"/>
            </a:endParaRPr>
          </a:p>
          <a:p>
            <a:pPr marL="457200" lvl="0" indent="-317500" algn="l" rtl="0">
              <a:lnSpc>
                <a:spcPct val="115000"/>
              </a:lnSpc>
              <a:spcBef>
                <a:spcPts val="0"/>
              </a:spcBef>
              <a:spcAft>
                <a:spcPts val="0"/>
              </a:spcAft>
              <a:buClr>
                <a:schemeClr val="dk2"/>
              </a:buClr>
              <a:buSzPts val="1400"/>
              <a:buChar char="●"/>
            </a:pPr>
            <a:r>
              <a:rPr lang="en" sz="1150">
                <a:solidFill>
                  <a:srgbClr val="333333"/>
                </a:solidFill>
                <a:latin typeface="Georgia"/>
                <a:ea typeface="Georgia"/>
                <a:cs typeface="Georgia"/>
                <a:sym typeface="Georgia"/>
              </a:rPr>
              <a:t>Ethereum'da kod yürütme, Ethereum'un eter adı verilen dahili koini tarafından desteklenir.</a:t>
            </a:r>
            <a:endParaRPr sz="1150">
              <a:solidFill>
                <a:srgbClr val="333333"/>
              </a:solidFill>
              <a:latin typeface="Georgia"/>
              <a:ea typeface="Georgia"/>
              <a:cs typeface="Georgia"/>
              <a:sym typeface="Georgia"/>
            </a:endParaRPr>
          </a:p>
          <a:p>
            <a:pPr marL="457200" lvl="0" indent="0" algn="l" rtl="0">
              <a:lnSpc>
                <a:spcPct val="115000"/>
              </a:lnSpc>
              <a:spcBef>
                <a:spcPts val="0"/>
              </a:spcBef>
              <a:spcAft>
                <a:spcPts val="0"/>
              </a:spcAft>
              <a:buNone/>
            </a:pPr>
            <a:endParaRPr sz="1150">
              <a:solidFill>
                <a:srgbClr val="333333"/>
              </a:solidFill>
              <a:latin typeface="Georgia"/>
              <a:ea typeface="Georgia"/>
              <a:cs typeface="Georgia"/>
              <a:sym typeface="Georgi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612395d6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612395d6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[Ethereum Zaman Çizelgesi 2]</a:t>
            </a:r>
            <a:endParaRPr/>
          </a:p>
          <a:p>
            <a:pPr marL="0" lvl="0" indent="0" algn="l" rtl="0">
              <a:lnSpc>
                <a:spcPct val="115000"/>
              </a:lnSpc>
              <a:spcBef>
                <a:spcPts val="0"/>
              </a:spcBef>
              <a:spcAft>
                <a:spcPts val="0"/>
              </a:spcAft>
              <a:buClr>
                <a:schemeClr val="dk1"/>
              </a:buClr>
              <a:buSzPts val="1100"/>
              <a:buFont typeface="Arial"/>
              <a:buNone/>
            </a:pPr>
            <a:r>
              <a:rPr lang="en"/>
              <a:t>Ethereum ilk olarak 2013 yılının sonlarında Waterloo Üniversitesi'nden bir programcı olan 19 yaşındaki Vitalik Buterin tarafından yayınlanan bir teknik incelemede (whitepaper) tanımlandı.</a:t>
            </a:r>
            <a:endParaRPr/>
          </a:p>
          <a:p>
            <a:pPr marL="0" lvl="0" indent="0" algn="l" rtl="0">
              <a:lnSpc>
                <a:spcPct val="115000"/>
              </a:lnSpc>
              <a:spcBef>
                <a:spcPts val="0"/>
              </a:spcBef>
              <a:spcAft>
                <a:spcPts val="0"/>
              </a:spcAft>
              <a:buClr>
                <a:schemeClr val="dk1"/>
              </a:buClr>
              <a:buSzPts val="1100"/>
              <a:buFont typeface="Arial"/>
              <a:buNone/>
            </a:pPr>
            <a:r>
              <a:rPr lang="en"/>
              <a:t>Platform, Temmuz ve Ağustos 2014 arasında bir token satışı gerçekleştirdi ve ön satışın ilk 12 saatinde 3700 BTC karşılığında 7,4 milyon ether sattı. O zaman, bu 2,3 ​​milyon USD'ye eşdeğerdi.</a:t>
            </a:r>
            <a:endParaRPr/>
          </a:p>
          <a:p>
            <a:pPr marL="0" lvl="0" indent="0" algn="l" rtl="0">
              <a:lnSpc>
                <a:spcPct val="115000"/>
              </a:lnSpc>
              <a:spcBef>
                <a:spcPts val="0"/>
              </a:spcBef>
              <a:spcAft>
                <a:spcPts val="0"/>
              </a:spcAft>
              <a:buClr>
                <a:schemeClr val="dk1"/>
              </a:buClr>
              <a:buSzPts val="1100"/>
              <a:buFont typeface="Arial"/>
              <a:buNone/>
            </a:pPr>
            <a:r>
              <a:rPr lang="en"/>
              <a:t>Ethereum blok zinciri resmi olarak 30 Temmuz 2015'te yayına girdi ve Mayıs 2016'ya kadar Ethereum jetonlarının kümülatif değeri 1 milyar dolardan fazlaydı.</a:t>
            </a:r>
            <a:endParaRPr/>
          </a:p>
          <a:p>
            <a:pPr marL="0" lvl="0" indent="0" algn="l" rtl="0">
              <a:lnSpc>
                <a:spcPct val="115000"/>
              </a:lnSpc>
              <a:spcBef>
                <a:spcPts val="0"/>
              </a:spcBef>
              <a:spcAft>
                <a:spcPts val="0"/>
              </a:spcAft>
              <a:buClr>
                <a:schemeClr val="dk1"/>
              </a:buClr>
              <a:buSzPts val="1100"/>
              <a:buFont typeface="Arial"/>
              <a:buNone/>
            </a:pPr>
            <a:r>
              <a:rPr lang="en"/>
              <a:t>[Ethereum Zaman Çizelgesi: DAO'lar]</a:t>
            </a:r>
            <a:endParaRPr/>
          </a:p>
          <a:p>
            <a:pPr marL="0" lvl="0" indent="0" algn="l" rtl="0">
              <a:lnSpc>
                <a:spcPct val="115000"/>
              </a:lnSpc>
              <a:spcBef>
                <a:spcPts val="0"/>
              </a:spcBef>
              <a:spcAft>
                <a:spcPts val="0"/>
              </a:spcAft>
              <a:buClr>
                <a:schemeClr val="dk1"/>
              </a:buClr>
              <a:buSzPts val="1100"/>
              <a:buFont typeface="Arial"/>
              <a:buNone/>
            </a:pPr>
            <a:r>
              <a:rPr lang="en"/>
              <a:t>O sıralarda, Merkezi Olmayan Otonom Organizasyonlar (kısaca DAO'lar) fikri oldukça popüler hale geldi.</a:t>
            </a:r>
            <a:endParaRPr/>
          </a:p>
          <a:p>
            <a:pPr marL="0" lvl="0" indent="0" algn="l" rtl="0">
              <a:lnSpc>
                <a:spcPct val="115000"/>
              </a:lnSpc>
              <a:spcBef>
                <a:spcPts val="0"/>
              </a:spcBef>
              <a:spcAft>
                <a:spcPts val="0"/>
              </a:spcAft>
              <a:buClr>
                <a:schemeClr val="dk1"/>
              </a:buClr>
              <a:buSzPts val="1100"/>
              <a:buFont typeface="Arial"/>
              <a:buNone/>
            </a:pPr>
            <a:r>
              <a:rPr lang="en"/>
              <a:t>DAO'lar, esasen, dağıtılmış bir hükümet oluşturan Ethereum blok zincirindeki programlardır.</a:t>
            </a:r>
            <a:endParaRPr/>
          </a:p>
          <a:p>
            <a:pPr marL="0" lvl="0" indent="0" algn="l" rtl="0">
              <a:lnSpc>
                <a:spcPct val="115000"/>
              </a:lnSpc>
              <a:spcBef>
                <a:spcPts val="0"/>
              </a:spcBef>
              <a:spcAft>
                <a:spcPts val="0"/>
              </a:spcAft>
              <a:buClr>
                <a:schemeClr val="dk1"/>
              </a:buClr>
              <a:buSzPts val="1100"/>
              <a:buFont typeface="Arial"/>
              <a:buNone/>
            </a:pPr>
            <a:r>
              <a:rPr lang="en"/>
              <a:t>“TheDAO”, merkezi olmayan bir Girişim Sermayesi olarak hizmet edecek ve yatırımcıların fonların yeni başlayanlar arasında dağıtımına oy vermelerine ve karar vermelerine olanak tanıyan özel bir projeydi.</a:t>
            </a:r>
            <a:endParaRPr/>
          </a:p>
          <a:p>
            <a:pPr marL="0" lvl="0" indent="0" algn="l" rtl="0">
              <a:lnSpc>
                <a:spcPct val="115000"/>
              </a:lnSpc>
              <a:spcBef>
                <a:spcPts val="0"/>
              </a:spcBef>
              <a:spcAft>
                <a:spcPts val="0"/>
              </a:spcAft>
              <a:buClr>
                <a:schemeClr val="dk1"/>
              </a:buClr>
              <a:buSzPts val="1100"/>
              <a:buFont typeface="Arial"/>
              <a:buNone/>
            </a:pPr>
            <a:r>
              <a:rPr lang="en"/>
              <a:t>Bununla birlikte, Temmuz 2016'da, bir bilgisayar korsanının temel koddaki bir hatayı sömürmesi ve TheDAO akıllı sözleşmesinden yaklaşık 120 milyon dolar değerinde Ether çalmasıyla bu hayaller suya düştü.</a:t>
            </a:r>
            <a:endParaRPr/>
          </a:p>
          <a:p>
            <a:pPr marL="0" lvl="0" indent="0" algn="l" rtl="0">
              <a:lnSpc>
                <a:spcPct val="115000"/>
              </a:lnSpc>
              <a:spcBef>
                <a:spcPts val="0"/>
              </a:spcBef>
              <a:spcAft>
                <a:spcPts val="0"/>
              </a:spcAft>
              <a:buClr>
                <a:schemeClr val="dk1"/>
              </a:buClr>
              <a:buSzPts val="1100"/>
              <a:buFont typeface="Arial"/>
              <a:buNone/>
            </a:pPr>
            <a:r>
              <a:rPr lang="en"/>
              <a:t>Muazzam hırsızlıktan öfkelenen topluluktaki birkaç ses, protokole karşı çıkmayı ve hack'i geri almayı önerdi.</a:t>
            </a:r>
            <a:endParaRPr/>
          </a:p>
          <a:p>
            <a:pPr marL="0" lvl="0" indent="0" algn="l" rtl="0">
              <a:lnSpc>
                <a:spcPct val="115000"/>
              </a:lnSpc>
              <a:spcBef>
                <a:spcPts val="0"/>
              </a:spcBef>
              <a:spcAft>
                <a:spcPts val="0"/>
              </a:spcAft>
              <a:buClr>
                <a:schemeClr val="dk1"/>
              </a:buClr>
              <a:buSzPts val="1100"/>
              <a:buFont typeface="Arial"/>
              <a:buNone/>
            </a:pPr>
            <a:r>
              <a:rPr lang="en"/>
              <a:t>Topluluğun çoğunluğu aynı anda kendi zincirlerini geri sarmaya ve hack'ten başlayarak tüm faaliyetleri görmezden gelmeye karar verdi, ancak küçük bir alt grup, “kod kanundur” inancıyla bu aktiviteyi geri almamayı seçti.</a:t>
            </a:r>
            <a:endParaRPr/>
          </a:p>
          <a:p>
            <a:pPr marL="0" lvl="0" indent="0" algn="l" rtl="0">
              <a:lnSpc>
                <a:spcPct val="115000"/>
              </a:lnSpc>
              <a:spcBef>
                <a:spcPts val="0"/>
              </a:spcBef>
              <a:spcAft>
                <a:spcPts val="0"/>
              </a:spcAft>
              <a:buClr>
                <a:schemeClr val="dk1"/>
              </a:buClr>
              <a:buSzPts val="1100"/>
              <a:buFont typeface="Arial"/>
              <a:buNone/>
            </a:pPr>
            <a:r>
              <a:rPr lang="en"/>
              <a:t>Tarihi geri saran bölünme, şu anda Ethereum olarak adlandırılan bölünmedir.</a:t>
            </a:r>
            <a:endParaRPr/>
          </a:p>
          <a:p>
            <a:pPr marL="0" lvl="0" indent="0" algn="l" rtl="0">
              <a:lnSpc>
                <a:spcPct val="115000"/>
              </a:lnSpc>
              <a:spcBef>
                <a:spcPts val="0"/>
              </a:spcBef>
              <a:spcAft>
                <a:spcPts val="0"/>
              </a:spcAft>
              <a:buClr>
                <a:schemeClr val="dk1"/>
              </a:buClr>
              <a:buSzPts val="1100"/>
              <a:buFont typeface="Arial"/>
              <a:buNone/>
            </a:pPr>
            <a:r>
              <a:rPr lang="en"/>
              <a:t>DAO Hack gibi felaket olayları da dahil olmak üzere hiçbir şeyin geri alınmaması gerektiğine inanan geri kalan kısım, şimdi Ethereum Classic olarak bilinen ana zincirde kaldı.</a:t>
            </a: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230539a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230539a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300">
                <a:solidFill>
                  <a:srgbClr val="353536"/>
                </a:solidFill>
                <a:highlight>
                  <a:srgbClr val="FFFFFF"/>
                </a:highlight>
                <a:latin typeface="Helvetica Neue"/>
                <a:ea typeface="Helvetica Neue"/>
                <a:cs typeface="Helvetica Neue"/>
                <a:sym typeface="Helvetica Neue"/>
              </a:rPr>
              <a:t>Coinbase'in GDAX borsasında, 21 Haziran'daki büyük satış sonrası kısa süreliğine ether 0,10 dolara düştü.</a:t>
            </a:r>
            <a:endParaRPr sz="1300">
              <a:solidFill>
                <a:srgbClr val="353536"/>
              </a:solidFill>
              <a:highlight>
                <a:srgbClr val="FFFFFF"/>
              </a:highlight>
              <a:latin typeface="Helvetica Neue"/>
              <a:ea typeface="Helvetica Neue"/>
              <a:cs typeface="Helvetica Neue"/>
              <a:sym typeface="Helvetica Neue"/>
            </a:endParaRPr>
          </a:p>
          <a:p>
            <a:pPr marL="0" marR="0" lvl="0" indent="0" algn="l" rtl="0">
              <a:lnSpc>
                <a:spcPct val="115000"/>
              </a:lnSpc>
              <a:spcBef>
                <a:spcPts val="0"/>
              </a:spcBef>
              <a:spcAft>
                <a:spcPts val="0"/>
              </a:spcAft>
              <a:buClr>
                <a:schemeClr val="dk1"/>
              </a:buClr>
              <a:buSzPts val="1100"/>
              <a:buFont typeface="Arial"/>
              <a:buNone/>
            </a:pPr>
            <a:r>
              <a:rPr lang="en" sz="1300">
                <a:solidFill>
                  <a:srgbClr val="353536"/>
                </a:solidFill>
                <a:highlight>
                  <a:srgbClr val="FFFFFF"/>
                </a:highlight>
                <a:latin typeface="Helvetica Neue"/>
                <a:ea typeface="Helvetica Neue"/>
                <a:cs typeface="Helvetica Neue"/>
                <a:sym typeface="Helvetica Neue"/>
              </a:rPr>
              <a:t>Bu nedenle, halkın Ethereum algısı hakkında biraz daha fazla bilgi edinmek için, Ethereum'un token fiyatının zaman içinde değiştiğini göreceğiz.</a:t>
            </a:r>
            <a:endParaRPr sz="1300">
              <a:solidFill>
                <a:srgbClr val="353536"/>
              </a:solidFill>
              <a:highlight>
                <a:srgbClr val="FFFFFF"/>
              </a:highlight>
              <a:latin typeface="Helvetica Neue"/>
              <a:ea typeface="Helvetica Neue"/>
              <a:cs typeface="Helvetica Neue"/>
              <a:sym typeface="Helvetica Neue"/>
            </a:endParaRPr>
          </a:p>
          <a:p>
            <a:pPr marL="0" marR="0" lvl="0" indent="0" algn="l" rtl="0">
              <a:lnSpc>
                <a:spcPct val="115000"/>
              </a:lnSpc>
              <a:spcBef>
                <a:spcPts val="0"/>
              </a:spcBef>
              <a:spcAft>
                <a:spcPts val="0"/>
              </a:spcAft>
              <a:buClr>
                <a:schemeClr val="dk1"/>
              </a:buClr>
              <a:buSzPts val="1100"/>
              <a:buFont typeface="Arial"/>
              <a:buNone/>
            </a:pPr>
            <a:r>
              <a:rPr lang="en" sz="1300">
                <a:solidFill>
                  <a:srgbClr val="353536"/>
                </a:solidFill>
                <a:highlight>
                  <a:srgbClr val="FFFFFF"/>
                </a:highlight>
                <a:latin typeface="Helvetica Neue"/>
                <a:ea typeface="Helvetica Neue"/>
                <a:cs typeface="Helvetica Neue"/>
                <a:sym typeface="Helvetica Neue"/>
              </a:rPr>
              <a:t>Onu etkileyen bazı şeyler...</a:t>
            </a:r>
            <a:endParaRPr sz="1300">
              <a:solidFill>
                <a:srgbClr val="353536"/>
              </a:solidFill>
              <a:highlight>
                <a:srgbClr val="FFFFFF"/>
              </a:highlight>
              <a:latin typeface="Helvetica Neue"/>
              <a:ea typeface="Helvetica Neue"/>
              <a:cs typeface="Helvetica Neue"/>
              <a:sym typeface="Helvetica Neue"/>
            </a:endParaRPr>
          </a:p>
          <a:p>
            <a:pPr marL="0" marR="0" lvl="0" indent="0" algn="l" rtl="0">
              <a:lnSpc>
                <a:spcPct val="115000"/>
              </a:lnSpc>
              <a:spcBef>
                <a:spcPts val="0"/>
              </a:spcBef>
              <a:spcAft>
                <a:spcPts val="0"/>
              </a:spcAft>
              <a:buNone/>
            </a:pPr>
            <a:endParaRPr sz="1300">
              <a:solidFill>
                <a:srgbClr val="353536"/>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c2d006e8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c2d006e8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a:t>Another question we often get is about the motivations behind the price volatility</a:t>
            </a:r>
            <a:endParaRPr/>
          </a:p>
          <a:p>
            <a:pPr marL="0" marR="0" lvl="0" indent="0" algn="l" rtl="0">
              <a:lnSpc>
                <a:spcPct val="115000"/>
              </a:lnSpc>
              <a:spcBef>
                <a:spcPts val="0"/>
              </a:spcBef>
              <a:spcAft>
                <a:spcPts val="0"/>
              </a:spcAft>
              <a:buNone/>
            </a:pPr>
            <a:endParaRPr/>
          </a:p>
          <a:p>
            <a:pPr marL="914400" lvl="1" indent="-298450" algn="l" rtl="0">
              <a:lnSpc>
                <a:spcPct val="115000"/>
              </a:lnSpc>
              <a:spcBef>
                <a:spcPts val="0"/>
              </a:spcBef>
              <a:spcAft>
                <a:spcPts val="0"/>
              </a:spcAft>
              <a:buClr>
                <a:schemeClr val="dk2"/>
              </a:buClr>
              <a:buSzPts val="1100"/>
              <a:buChar char="○"/>
            </a:pPr>
            <a:r>
              <a:rPr lang="en">
                <a:solidFill>
                  <a:schemeClr val="dk2"/>
                </a:solidFill>
              </a:rPr>
              <a:t>Giving context to have educated understanding of space rather than influence by volatility and prices</a:t>
            </a:r>
            <a:endParaRPr>
              <a:solidFill>
                <a:schemeClr val="dk2"/>
              </a:solidFill>
            </a:endParaRPr>
          </a:p>
          <a:p>
            <a:pPr marL="0" marR="0" lvl="0" indent="0" algn="l" rtl="0">
              <a:lnSpc>
                <a:spcPct val="115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e50446886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e50446886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t>Bazı ekonomik ve politik durumlar ve tabii ki yukarıda bahsedilen Kayıp Korkusu nedeniyle, kripto para birimleri son derece popüler hale geldi ve büyük bir yutturmaca treniyle sonuçlandı.</a:t>
            </a:r>
            <a:endParaRPr/>
          </a:p>
          <a:p>
            <a:pPr marL="0" marR="0" lvl="0" indent="0" algn="l" rtl="0">
              <a:lnSpc>
                <a:spcPct val="115000"/>
              </a:lnSpc>
              <a:spcBef>
                <a:spcPts val="0"/>
              </a:spcBef>
              <a:spcAft>
                <a:spcPts val="0"/>
              </a:spcAft>
              <a:buClr>
                <a:schemeClr val="dk1"/>
              </a:buClr>
              <a:buSzPts val="1100"/>
              <a:buFont typeface="Arial"/>
              <a:buNone/>
            </a:pPr>
            <a:r>
              <a:rPr lang="en"/>
              <a:t>Aralık 2017'de kripto para birimleri çok daha fazla "ana akım" dikkat çekmeye başladı ve yatırım yapan insanların demografisinde bir değişikliğe, özellikle de dahil olan milenium kuşağın sayısında bir artış sağladı.</a:t>
            </a:r>
            <a:endParaRPr/>
          </a:p>
          <a:p>
            <a:pPr marL="0" marR="0" lvl="0" indent="0" algn="l" rtl="0">
              <a:lnSpc>
                <a:spcPct val="115000"/>
              </a:lnSpc>
              <a:spcBef>
                <a:spcPts val="0"/>
              </a:spcBef>
              <a:spcAft>
                <a:spcPts val="0"/>
              </a:spcAft>
              <a:buNone/>
            </a:pPr>
            <a:endParaRPr/>
          </a:p>
          <a:p>
            <a:pPr marL="0" marR="0" lvl="0" indent="0" algn="l" rtl="0">
              <a:lnSpc>
                <a:spcPct val="11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e50446886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e50446886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a:t>Another question we often get is about the motivations behind the price volatility</a:t>
            </a:r>
            <a:endParaRPr/>
          </a:p>
          <a:p>
            <a:pPr marL="0" marR="0" lvl="0" indent="0" algn="l" rtl="0">
              <a:lnSpc>
                <a:spcPct val="115000"/>
              </a:lnSpc>
              <a:spcBef>
                <a:spcPts val="0"/>
              </a:spcBef>
              <a:spcAft>
                <a:spcPts val="0"/>
              </a:spcAft>
              <a:buNone/>
            </a:pPr>
            <a:endParaRPr/>
          </a:p>
          <a:p>
            <a:pPr marL="914400" lvl="1" indent="-298450" algn="l" rtl="0">
              <a:lnSpc>
                <a:spcPct val="115000"/>
              </a:lnSpc>
              <a:spcBef>
                <a:spcPts val="0"/>
              </a:spcBef>
              <a:spcAft>
                <a:spcPts val="0"/>
              </a:spcAft>
              <a:buClr>
                <a:schemeClr val="dk2"/>
              </a:buClr>
              <a:buSzPts val="1100"/>
              <a:buChar char="○"/>
            </a:pPr>
            <a:r>
              <a:rPr lang="en">
                <a:solidFill>
                  <a:schemeClr val="dk2"/>
                </a:solidFill>
              </a:rPr>
              <a:t>Giving context to have educated understanding of space rather than influence by volatility and prices</a:t>
            </a:r>
            <a:endParaRPr>
              <a:solidFill>
                <a:schemeClr val="dk2"/>
              </a:solidFill>
            </a:endParaRPr>
          </a:p>
          <a:p>
            <a:pPr marL="0" marR="0" lvl="0" indent="0" algn="l" rtl="0">
              <a:lnSpc>
                <a:spcPct val="115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8d9d7b0f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Char char="●"/>
            </a:pPr>
            <a:r>
              <a:rPr lang="en" sz="2400">
                <a:solidFill>
                  <a:schemeClr val="dk1"/>
                </a:solidFill>
                <a:latin typeface="Lato"/>
                <a:ea typeface="Lato"/>
                <a:cs typeface="Lato"/>
                <a:sym typeface="Lato"/>
              </a:rPr>
              <a:t>How important is your privacy?</a:t>
            </a:r>
            <a:endParaRPr sz="2400">
              <a:solidFill>
                <a:schemeClr val="dk1"/>
              </a:solidFill>
              <a:latin typeface="Lato"/>
              <a:ea typeface="Lato"/>
              <a:cs typeface="Lato"/>
              <a:sym typeface="Lato"/>
            </a:endParaRPr>
          </a:p>
        </p:txBody>
      </p:sp>
      <p:sp>
        <p:nvSpPr>
          <p:cNvPr id="117" name="Google Shape;117;g248d9d7b0f_1_2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e50446886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e5044688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a:t>Another question we often get is about the motivations behind the price volatility</a:t>
            </a:r>
            <a:endParaRPr/>
          </a:p>
          <a:p>
            <a:pPr marL="0" marR="0" lvl="0" indent="0" algn="l" rtl="0">
              <a:lnSpc>
                <a:spcPct val="115000"/>
              </a:lnSpc>
              <a:spcBef>
                <a:spcPts val="0"/>
              </a:spcBef>
              <a:spcAft>
                <a:spcPts val="0"/>
              </a:spcAft>
              <a:buNone/>
            </a:pPr>
            <a:endParaRPr/>
          </a:p>
          <a:p>
            <a:pPr marL="914400" lvl="1" indent="-298450" algn="l" rtl="0">
              <a:lnSpc>
                <a:spcPct val="115000"/>
              </a:lnSpc>
              <a:spcBef>
                <a:spcPts val="0"/>
              </a:spcBef>
              <a:spcAft>
                <a:spcPts val="0"/>
              </a:spcAft>
              <a:buClr>
                <a:schemeClr val="dk2"/>
              </a:buClr>
              <a:buSzPts val="1100"/>
              <a:buChar char="○"/>
            </a:pPr>
            <a:r>
              <a:rPr lang="en">
                <a:solidFill>
                  <a:schemeClr val="dk2"/>
                </a:solidFill>
              </a:rPr>
              <a:t>Giving context to have educated understanding of space rather than influence by volatility and prices</a:t>
            </a:r>
            <a:endParaRPr>
              <a:solidFill>
                <a:schemeClr val="dk2"/>
              </a:solidFill>
            </a:endParaRPr>
          </a:p>
          <a:p>
            <a:pPr marL="0" marR="0" lvl="0" indent="0" algn="l" rtl="0">
              <a:lnSpc>
                <a:spcPct val="115000"/>
              </a:lnSpc>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48d9d7b0f_1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Başlangıçta kripto para birimlerinin geliştirilmesi içindi, ancak işletmelerin dikkatini çekti → özel veya izinli blok zincirleri oluşturmak için koşum takımı</a:t>
            </a:r>
            <a:endParaRPr sz="1100">
              <a:solidFill>
                <a:schemeClr val="dk1"/>
              </a:solidFill>
              <a:latin typeface="Lato"/>
              <a:ea typeface="Lato"/>
              <a:cs typeface="Lato"/>
              <a:sym typeface="Lato"/>
            </a:endParaRPr>
          </a:p>
          <a:p>
            <a:pPr marL="457200" marR="0" lvl="0" indent="-298450" algn="l" rtl="0">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Kurumsal blok zincirine yol açtı</a:t>
            </a:r>
            <a:endParaRPr sz="1100">
              <a:solidFill>
                <a:schemeClr val="dk1"/>
              </a:solidFill>
              <a:latin typeface="Lato"/>
              <a:ea typeface="Lato"/>
              <a:cs typeface="Lato"/>
              <a:sym typeface="Lato"/>
            </a:endParaRPr>
          </a:p>
          <a:p>
            <a:pPr marL="457200" marR="0" lvl="0" indent="-298450" algn="l" rtl="0">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Blockchain'in işletmelere, özellikle de bankalara nasıl uyduğuna bakacağız.</a:t>
            </a:r>
            <a:endParaRPr sz="1100">
              <a:solidFill>
                <a:schemeClr val="dk1"/>
              </a:solidFill>
              <a:latin typeface="Lato"/>
              <a:ea typeface="Lato"/>
              <a:cs typeface="Lato"/>
              <a:sym typeface="Lato"/>
            </a:endParaRPr>
          </a:p>
          <a:p>
            <a:pPr marL="457200" marR="0" lvl="0" indent="-298450" algn="l" rtl="0">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İronik olarak: başlangıçta büyük bankalardan + merkezi kurumlardan kaçınmak için yaratılmış bir teknoloji olarak → tam döngüye geri dönüyor gibi görünüyor</a:t>
            </a:r>
            <a:endParaRPr sz="1100">
              <a:solidFill>
                <a:schemeClr val="dk1"/>
              </a:solidFill>
              <a:latin typeface="Lato"/>
              <a:ea typeface="Lato"/>
              <a:cs typeface="Lato"/>
              <a:sym typeface="Lato"/>
            </a:endParaRPr>
          </a:p>
          <a:p>
            <a:pPr marL="457200" marR="0" lvl="0" indent="0" algn="l" rtl="0">
              <a:spcBef>
                <a:spcPts val="0"/>
              </a:spcBef>
              <a:spcAft>
                <a:spcPts val="0"/>
              </a:spcAft>
              <a:buNone/>
            </a:pPr>
            <a:endParaRPr sz="1100">
              <a:solidFill>
                <a:schemeClr val="dk1"/>
              </a:solidFill>
              <a:latin typeface="Lato"/>
              <a:ea typeface="Lato"/>
              <a:cs typeface="Lato"/>
              <a:sym typeface="Lato"/>
            </a:endParaRPr>
          </a:p>
        </p:txBody>
      </p:sp>
      <p:sp>
        <p:nvSpPr>
          <p:cNvPr id="424" name="Google Shape;424;g248d9d7b0f_1_206: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60f4b32fe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dk2"/>
                </a:solidFill>
              </a:rPr>
              <a:t>Discuss: “What would banks think about blockchain given all the context you just learned about?”</a:t>
            </a:r>
            <a:endParaRPr sz="1100">
              <a:solidFill>
                <a:schemeClr val="dk2"/>
              </a:solidFill>
            </a:endParaRPr>
          </a:p>
          <a:p>
            <a:pPr marL="0" marR="0" lvl="0" indent="0" algn="l" rtl="0">
              <a:spcBef>
                <a:spcPts val="0"/>
              </a:spcBef>
              <a:spcAft>
                <a:spcPts val="0"/>
              </a:spcAft>
              <a:buClr>
                <a:schemeClr val="dk1"/>
              </a:buClr>
              <a:buFont typeface="Lato"/>
              <a:buNone/>
            </a:pPr>
            <a:endParaRPr sz="2400">
              <a:solidFill>
                <a:schemeClr val="dk1"/>
              </a:solidFill>
              <a:latin typeface="Lato"/>
              <a:ea typeface="Lato"/>
              <a:cs typeface="Lato"/>
              <a:sym typeface="Lato"/>
            </a:endParaRPr>
          </a:p>
        </p:txBody>
      </p:sp>
      <p:sp>
        <p:nvSpPr>
          <p:cNvPr id="437" name="Google Shape;437;g260f4b32fe_0_33: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676bb1e08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676bb1e0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t>Blockchain daha yaygın hale geldikçe, bankalar da teknolojiyi almaya başladı.</a:t>
            </a:r>
            <a:endParaRPr sz="1000" dirty="0"/>
          </a:p>
          <a:p>
            <a:pPr marL="0" lvl="0" indent="0" algn="l" rtl="0">
              <a:lnSpc>
                <a:spcPct val="115000"/>
              </a:lnSpc>
              <a:spcBef>
                <a:spcPts val="0"/>
              </a:spcBef>
              <a:spcAft>
                <a:spcPts val="0"/>
              </a:spcAft>
              <a:buClr>
                <a:schemeClr val="dk1"/>
              </a:buClr>
              <a:buSzPts val="1100"/>
              <a:buFont typeface="Arial"/>
              <a:buNone/>
            </a:pPr>
            <a:r>
              <a:rPr lang="en" sz="1000" dirty="0"/>
              <a:t>Birçok banka, Bitcoin'in dijital para birimi olarak ne olduğunu biliyordu, ancak açık, merkezi olmayan, güvenilmez olma tasarım hedeflerine katılmadı.</a:t>
            </a:r>
            <a:endParaRPr sz="1000" dirty="0"/>
          </a:p>
          <a:p>
            <a:pPr marL="0" lvl="0" indent="0" algn="l" rtl="0">
              <a:lnSpc>
                <a:spcPct val="115000"/>
              </a:lnSpc>
              <a:spcBef>
                <a:spcPts val="0"/>
              </a:spcBef>
              <a:spcAft>
                <a:spcPts val="0"/>
              </a:spcAft>
              <a:buClr>
                <a:schemeClr val="dk1"/>
              </a:buClr>
              <a:buSzPts val="1100"/>
              <a:buFont typeface="Arial"/>
              <a:buNone/>
            </a:pPr>
            <a:r>
              <a:rPr lang="en" sz="1000" dirty="0"/>
              <a:t>Bunun ana nedeni: bankalar müşterilerinin kendilerine güvenmelerini istemeleri + operasyonları gizli tutmaları + kontrol edilebilir olmaları</a:t>
            </a:r>
            <a:endParaRPr sz="1000" dirty="0"/>
          </a:p>
          <a:p>
            <a:pPr marL="0" lvl="0" indent="0" algn="l" rtl="0">
              <a:lnSpc>
                <a:spcPct val="115000"/>
              </a:lnSpc>
              <a:spcBef>
                <a:spcPts val="0"/>
              </a:spcBef>
              <a:spcAft>
                <a:spcPts val="0"/>
              </a:spcAft>
              <a:buClr>
                <a:schemeClr val="dk1"/>
              </a:buClr>
              <a:buSzPts val="1100"/>
              <a:buFont typeface="Arial"/>
              <a:buNone/>
            </a:pPr>
            <a:r>
              <a:rPr lang="en" sz="1000" dirty="0"/>
              <a:t>Bu nedenle, Bankalar ABD Dolarını veya başka herhangi bir ulusal para birimini kripto ile değiştirmek zorunda kalmadan blok zinciri teknolojisini UYGULAMANIN bir yolunu aradılar.</a:t>
            </a:r>
            <a:endParaRPr sz="1000" dirty="0"/>
          </a:p>
          <a:p>
            <a:pPr marL="0" lvl="0" indent="0" algn="l" rtl="0">
              <a:lnSpc>
                <a:spcPct val="115000"/>
              </a:lnSpc>
              <a:spcBef>
                <a:spcPts val="0"/>
              </a:spcBef>
              <a:spcAft>
                <a:spcPts val="0"/>
              </a:spcAft>
              <a:buClr>
                <a:schemeClr val="dk1"/>
              </a:buClr>
              <a:buSzPts val="1100"/>
              <a:buFont typeface="Arial"/>
              <a:buNone/>
            </a:pPr>
            <a:r>
              <a:rPr lang="en" sz="1000" dirty="0"/>
              <a:t>Bitcoin'den güvenilir, dağıtılmış + merkezi olmayan ek yükü devralmadan yeni dağıtılmış defter teknolojisinden yararlanın</a:t>
            </a:r>
            <a:endParaRPr sz="1000" dirty="0"/>
          </a:p>
          <a:p>
            <a:pPr marL="0" lvl="0" indent="0" algn="l" rtl="0">
              <a:lnSpc>
                <a:spcPct val="115000"/>
              </a:lnSpc>
              <a:spcBef>
                <a:spcPts val="0"/>
              </a:spcBef>
              <a:spcAft>
                <a:spcPts val="0"/>
              </a:spcAft>
              <a:buClr>
                <a:schemeClr val="dk1"/>
              </a:buClr>
              <a:buSzPts val="1100"/>
              <a:buFont typeface="Arial"/>
              <a:buNone/>
            </a:pPr>
            <a:r>
              <a:rPr lang="en" sz="1000" dirty="0"/>
              <a:t>“Özel blok zincirlerine” veya “izin verilen defterlere” olan ilginin artmasına neden oldu</a:t>
            </a:r>
            <a:endParaRPr sz="1000" dirty="0"/>
          </a:p>
          <a:p>
            <a:pPr marL="0" lvl="0" indent="0" algn="l" rtl="0">
              <a:lnSpc>
                <a:spcPct val="115000"/>
              </a:lnSpc>
              <a:spcBef>
                <a:spcPts val="0"/>
              </a:spcBef>
              <a:spcAft>
                <a:spcPts val="0"/>
              </a:spcAft>
              <a:buClr>
                <a:schemeClr val="dk1"/>
              </a:buClr>
              <a:buSzPts val="1100"/>
              <a:buFont typeface="Arial"/>
              <a:buNone/>
            </a:pPr>
            <a:r>
              <a:rPr lang="en" sz="1000" dirty="0"/>
              <a:t>Ne anlama geliyor? Ağ açık değil, güvenilmez değil + ekonomik teşvik temelinde bir madencilik planı yok (madencilik ödülleri)</a:t>
            </a:r>
            <a:endParaRPr sz="1000" dirty="0"/>
          </a:p>
          <a:p>
            <a:pPr marL="0" lvl="0" indent="0" algn="l" rtl="0">
              <a:lnSpc>
                <a:spcPct val="115000"/>
              </a:lnSpc>
              <a:spcBef>
                <a:spcPts val="0"/>
              </a:spcBef>
              <a:spcAft>
                <a:spcPts val="0"/>
              </a:spcAft>
              <a:buClr>
                <a:schemeClr val="dk1"/>
              </a:buClr>
              <a:buSzPts val="1100"/>
              <a:buFont typeface="Arial"/>
              <a:buNone/>
            </a:pPr>
            <a:r>
              <a:rPr lang="en" sz="1000" dirty="0"/>
              <a:t>'Blockchain'i Bitcoin'den ayırmak istiyorlar</a:t>
            </a:r>
            <a:endParaRPr sz="1000" dirty="0"/>
          </a:p>
          <a:p>
            <a:pPr marL="0" lvl="0" indent="0" algn="l" rtl="0">
              <a:lnSpc>
                <a:spcPct val="115000"/>
              </a:lnSpc>
              <a:spcBef>
                <a:spcPts val="0"/>
              </a:spcBef>
              <a:spcAft>
                <a:spcPts val="0"/>
              </a:spcAft>
              <a:buClr>
                <a:schemeClr val="dk1"/>
              </a:buClr>
              <a:buSzPts val="1100"/>
              <a:buFont typeface="Arial"/>
              <a:buNone/>
            </a:pPr>
            <a:r>
              <a:rPr lang="en" sz="1000" dirty="0"/>
              <a:t>Bitcoin'den (ortak anahtar şifrelemesi) temel şifreleme teknolojisini kullanın ve kurumsal kullanıma daha uyumlu olacak şekilde değiştirin</a:t>
            </a:r>
            <a:endParaRPr sz="1000" dirty="0"/>
          </a:p>
          <a:p>
            <a:pPr marL="0" lvl="0" indent="0" algn="l" rtl="0">
              <a:lnSpc>
                <a:spcPct val="115000"/>
              </a:lnSpc>
              <a:spcBef>
                <a:spcPts val="0"/>
              </a:spcBef>
              <a:spcAft>
                <a:spcPts val="0"/>
              </a:spcAft>
              <a:buNone/>
            </a:pPr>
            <a:endParaRPr sz="10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66cbc129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66cbc129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Char char="-"/>
            </a:pPr>
            <a:r>
              <a:rPr lang="en" sz="1000" dirty="0"/>
              <a:t>Many enterprise technologies in the space today: JP Morgan’s Quorum, Hyperledger Project run by Digital Asset Holdings, IBM’S Open Blockchain “Fabric” w Hyperledger</a:t>
            </a:r>
            <a:endParaRPr sz="1000" dirty="0"/>
          </a:p>
          <a:p>
            <a:pPr marL="457200" lvl="0" indent="-292100" algn="l" rtl="0">
              <a:lnSpc>
                <a:spcPct val="115000"/>
              </a:lnSpc>
              <a:spcBef>
                <a:spcPts val="0"/>
              </a:spcBef>
              <a:spcAft>
                <a:spcPts val="0"/>
              </a:spcAft>
              <a:buSzPts val="1000"/>
              <a:buChar char="-"/>
            </a:pPr>
            <a:r>
              <a:rPr lang="en" sz="1000" dirty="0"/>
              <a:t>A lot of these are open source </a:t>
            </a:r>
            <a:endParaRPr sz="1000" dirty="0"/>
          </a:p>
          <a:p>
            <a:pPr marL="457200" lvl="0" indent="-292100" algn="l" rtl="0">
              <a:lnSpc>
                <a:spcPct val="115000"/>
              </a:lnSpc>
              <a:spcBef>
                <a:spcPts val="0"/>
              </a:spcBef>
              <a:spcAft>
                <a:spcPts val="0"/>
              </a:spcAft>
              <a:buSzPts val="1000"/>
              <a:buChar char="-"/>
            </a:pPr>
            <a:r>
              <a:rPr lang="en" sz="1000" dirty="0"/>
              <a:t>The way that companies have looked at blockchain tech has changed over the past few years. Let’s look at JP Morgan Chasee</a:t>
            </a:r>
            <a:endParaRPr sz="1000" dirty="0"/>
          </a:p>
          <a:p>
            <a:pPr marL="0" lvl="0" indent="0" algn="l" rtl="0">
              <a:lnSpc>
                <a:spcPct val="115000"/>
              </a:lnSpc>
              <a:spcBef>
                <a:spcPts val="0"/>
              </a:spcBef>
              <a:spcAft>
                <a:spcPts val="0"/>
              </a:spcAft>
              <a:buNone/>
            </a:pPr>
            <a:endParaRPr sz="1000" dirty="0"/>
          </a:p>
          <a:p>
            <a:pPr marL="0" lvl="0" indent="0" algn="l" rtl="0">
              <a:lnSpc>
                <a:spcPct val="115000"/>
              </a:lnSpc>
              <a:spcBef>
                <a:spcPts val="0"/>
              </a:spcBef>
              <a:spcAft>
                <a:spcPts val="0"/>
              </a:spcAft>
              <a:buNone/>
            </a:pPr>
            <a:endParaRPr sz="1000" dirty="0"/>
          </a:p>
          <a:p>
            <a:pPr marL="457200" lvl="0" indent="-292100" algn="l" rtl="0">
              <a:lnSpc>
                <a:spcPct val="115000"/>
              </a:lnSpc>
              <a:spcBef>
                <a:spcPts val="0"/>
              </a:spcBef>
              <a:spcAft>
                <a:spcPts val="0"/>
              </a:spcAft>
              <a:buSzPts val="1000"/>
              <a:buChar char="●"/>
            </a:pPr>
            <a:r>
              <a:rPr lang="en" sz="1000" dirty="0"/>
              <a:t>R3CEV</a:t>
            </a:r>
            <a:endParaRPr sz="1000" dirty="0"/>
          </a:p>
          <a:p>
            <a:pPr marL="914400" lvl="1" indent="-292100" algn="l" rtl="0">
              <a:lnSpc>
                <a:spcPct val="115000"/>
              </a:lnSpc>
              <a:spcBef>
                <a:spcPts val="0"/>
              </a:spcBef>
              <a:spcAft>
                <a:spcPts val="0"/>
              </a:spcAft>
              <a:buSzPts val="1000"/>
              <a:buChar char="○"/>
            </a:pPr>
            <a:r>
              <a:rPr lang="en" sz="1000" dirty="0"/>
              <a:t>Start Sept 2015</a:t>
            </a:r>
            <a:endParaRPr sz="1000" dirty="0"/>
          </a:p>
          <a:p>
            <a:pPr marL="457200" lvl="0" indent="-292100" algn="l" rtl="0">
              <a:lnSpc>
                <a:spcPct val="115000"/>
              </a:lnSpc>
              <a:spcBef>
                <a:spcPts val="0"/>
              </a:spcBef>
              <a:spcAft>
                <a:spcPts val="0"/>
              </a:spcAft>
              <a:buSzPts val="1000"/>
              <a:buChar char="●"/>
            </a:pPr>
            <a:r>
              <a:rPr lang="en" sz="1000" dirty="0"/>
              <a:t>Chain</a:t>
            </a:r>
            <a:endParaRPr sz="1000" dirty="0"/>
          </a:p>
          <a:p>
            <a:pPr marL="914400" lvl="1" indent="-292100" algn="l" rtl="0">
              <a:lnSpc>
                <a:spcPct val="115000"/>
              </a:lnSpc>
              <a:spcBef>
                <a:spcPts val="0"/>
              </a:spcBef>
              <a:spcAft>
                <a:spcPts val="0"/>
              </a:spcAft>
              <a:buSzPts val="1000"/>
              <a:buChar char="○"/>
            </a:pPr>
            <a:r>
              <a:rPr lang="en" sz="1000" dirty="0"/>
              <a:t>Startup collaborating with financial firms on building an open standard</a:t>
            </a:r>
            <a:endParaRPr sz="1000" dirty="0"/>
          </a:p>
          <a:p>
            <a:pPr marL="457200" lvl="0" indent="-292100" algn="l" rtl="0">
              <a:lnSpc>
                <a:spcPct val="115000"/>
              </a:lnSpc>
              <a:spcBef>
                <a:spcPts val="0"/>
              </a:spcBef>
              <a:spcAft>
                <a:spcPts val="0"/>
              </a:spcAft>
              <a:buSzPts val="1000"/>
              <a:buChar char="●"/>
            </a:pPr>
            <a:r>
              <a:rPr lang="en" sz="1000" dirty="0"/>
              <a:t>Digital Asset Holdings</a:t>
            </a:r>
            <a:endParaRPr sz="1000" dirty="0"/>
          </a:p>
          <a:p>
            <a:pPr marL="914400" lvl="1" indent="-292100" algn="l" rtl="0">
              <a:lnSpc>
                <a:spcPct val="115000"/>
              </a:lnSpc>
              <a:spcBef>
                <a:spcPts val="0"/>
              </a:spcBef>
              <a:spcAft>
                <a:spcPts val="0"/>
              </a:spcAft>
              <a:buSzPts val="1000"/>
              <a:buChar char="○"/>
            </a:pPr>
            <a:r>
              <a:rPr lang="en" sz="1000" dirty="0"/>
              <a:t>Founded by Blythe Masters</a:t>
            </a:r>
            <a:endParaRPr sz="1000" dirty="0"/>
          </a:p>
          <a:p>
            <a:pPr marL="1371600" lvl="2" indent="-292100" algn="l" rtl="0">
              <a:lnSpc>
                <a:spcPct val="115000"/>
              </a:lnSpc>
              <a:spcBef>
                <a:spcPts val="0"/>
              </a:spcBef>
              <a:spcAft>
                <a:spcPts val="0"/>
              </a:spcAft>
              <a:buSzPts val="1000"/>
              <a:buChar char="■"/>
            </a:pPr>
            <a:r>
              <a:rPr lang="en" sz="1000" dirty="0"/>
              <a:t># Blythe Master is the person who invented the credit default swap, the financial instrument behind the financial crisis of 2008.</a:t>
            </a:r>
            <a:endParaRPr sz="1000" dirty="0"/>
          </a:p>
          <a:p>
            <a:pPr marL="1371600" lvl="2" indent="-292100" algn="l" rtl="0">
              <a:lnSpc>
                <a:spcPct val="115000"/>
              </a:lnSpc>
              <a:spcBef>
                <a:spcPts val="0"/>
              </a:spcBef>
              <a:spcAft>
                <a:spcPts val="0"/>
              </a:spcAft>
              <a:buSzPts val="1000"/>
              <a:buChar char="■"/>
            </a:pPr>
            <a:r>
              <a:rPr lang="en" sz="1000" dirty="0"/>
              <a:t># It'll be interesting to see what she does with blockchain technology</a:t>
            </a:r>
            <a:endParaRPr sz="1000" dirty="0"/>
          </a:p>
          <a:p>
            <a:pPr marL="457200" lvl="0" indent="-292100" algn="l" rtl="0">
              <a:lnSpc>
                <a:spcPct val="115000"/>
              </a:lnSpc>
              <a:spcBef>
                <a:spcPts val="0"/>
              </a:spcBef>
              <a:spcAft>
                <a:spcPts val="0"/>
              </a:spcAft>
              <a:buSzPts val="1000"/>
              <a:buChar char="●"/>
            </a:pPr>
            <a:r>
              <a:rPr lang="en" sz="1000" dirty="0"/>
              <a:t>Hyperledger Project: Open source blockchain</a:t>
            </a:r>
            <a:endParaRPr sz="1000" dirty="0"/>
          </a:p>
          <a:p>
            <a:pPr marL="914400" lvl="1" indent="-292100" algn="l" rtl="0">
              <a:lnSpc>
                <a:spcPct val="115000"/>
              </a:lnSpc>
              <a:spcBef>
                <a:spcPts val="0"/>
              </a:spcBef>
              <a:spcAft>
                <a:spcPts val="0"/>
              </a:spcAft>
              <a:buSzPts val="1000"/>
              <a:buChar char="○"/>
            </a:pPr>
            <a:r>
              <a:rPr lang="en" sz="1000" dirty="0"/>
              <a:t>Run by Digital Asset Holdings and the Linux Foundation</a:t>
            </a:r>
            <a:endParaRPr sz="1000" dirty="0"/>
          </a:p>
          <a:p>
            <a:pPr marL="457200" lvl="0" indent="-292100" algn="l" rtl="0">
              <a:lnSpc>
                <a:spcPct val="115000"/>
              </a:lnSpc>
              <a:spcBef>
                <a:spcPts val="0"/>
              </a:spcBef>
              <a:spcAft>
                <a:spcPts val="0"/>
              </a:spcAft>
              <a:buSzPts val="1000"/>
              <a:buChar char="●"/>
            </a:pPr>
            <a:r>
              <a:rPr lang="en" sz="1000" dirty="0"/>
              <a:t>IBM Open Blockchain</a:t>
            </a:r>
            <a:endParaRPr sz="1000" dirty="0"/>
          </a:p>
          <a:p>
            <a:pPr marL="914400" lvl="1" indent="-292100" algn="l" rtl="0">
              <a:lnSpc>
                <a:spcPct val="115000"/>
              </a:lnSpc>
              <a:spcBef>
                <a:spcPts val="0"/>
              </a:spcBef>
              <a:spcAft>
                <a:spcPts val="0"/>
              </a:spcAft>
              <a:buSzPts val="1000"/>
              <a:buChar char="○"/>
            </a:pPr>
            <a:r>
              <a:rPr lang="en" sz="1000" dirty="0"/>
              <a:t>Now part of Hyperledger project as "Fabric"</a:t>
            </a:r>
            <a:endParaRPr sz="1000" dirty="0"/>
          </a:p>
          <a:p>
            <a:pPr marL="457200" lvl="0" indent="-292100" algn="l" rtl="0">
              <a:lnSpc>
                <a:spcPct val="115000"/>
              </a:lnSpc>
              <a:spcBef>
                <a:spcPts val="0"/>
              </a:spcBef>
              <a:spcAft>
                <a:spcPts val="0"/>
              </a:spcAft>
              <a:buSzPts val="1000"/>
              <a:buChar char="●"/>
            </a:pPr>
            <a:r>
              <a:rPr lang="en" sz="1000" dirty="0"/>
              <a:t>Quorum</a:t>
            </a:r>
            <a:endParaRPr sz="1000" dirty="0"/>
          </a:p>
          <a:p>
            <a:pPr marL="914400" lvl="1" indent="-292100" algn="l" rtl="0">
              <a:lnSpc>
                <a:spcPct val="115000"/>
              </a:lnSpc>
              <a:spcBef>
                <a:spcPts val="0"/>
              </a:spcBef>
              <a:spcAft>
                <a:spcPts val="0"/>
              </a:spcAft>
              <a:buSzPts val="1000"/>
              <a:buChar char="○"/>
            </a:pPr>
            <a:r>
              <a:rPr lang="en" sz="1000" dirty="0"/>
              <a:t>Ethereum-based distributed ledger protocol with transaction/contract privacy and new consensus mechanisms (Istanbul BFT, Raft) .</a:t>
            </a:r>
            <a:endParaRPr sz="1000" dirty="0"/>
          </a:p>
          <a:p>
            <a:pPr marL="914400" lvl="1" indent="-292100" algn="l" rtl="0">
              <a:lnSpc>
                <a:spcPct val="115000"/>
              </a:lnSpc>
              <a:spcBef>
                <a:spcPts val="0"/>
              </a:spcBef>
              <a:spcAft>
                <a:spcPts val="0"/>
              </a:spcAft>
              <a:buSzPts val="1000"/>
              <a:buChar char="○"/>
            </a:pPr>
            <a:r>
              <a:rPr lang="en" sz="1000" dirty="0"/>
              <a:t>designed to process private transactions with a permissioned group of known participants.</a:t>
            </a:r>
            <a:endParaRPr sz="1000" dirty="0"/>
          </a:p>
          <a:p>
            <a:pPr marL="457200" lvl="0" indent="-292100" algn="l" rtl="0">
              <a:lnSpc>
                <a:spcPct val="115000"/>
              </a:lnSpc>
              <a:spcBef>
                <a:spcPts val="0"/>
              </a:spcBef>
              <a:spcAft>
                <a:spcPts val="0"/>
              </a:spcAft>
              <a:buSzPts val="1000"/>
              <a:buChar char="●"/>
            </a:pPr>
            <a:r>
              <a:rPr lang="en" sz="1000" dirty="0"/>
              <a:t># Here are some of the organizations on private blockchains</a:t>
            </a:r>
            <a:endParaRPr sz="1000" dirty="0"/>
          </a:p>
          <a:p>
            <a:pPr marL="0" lvl="0" indent="0" algn="l" rtl="0">
              <a:lnSpc>
                <a:spcPct val="115000"/>
              </a:lnSpc>
              <a:spcBef>
                <a:spcPts val="0"/>
              </a:spcBef>
              <a:spcAft>
                <a:spcPts val="0"/>
              </a:spcAft>
              <a:buNone/>
            </a:pPr>
            <a:endParaRPr sz="1000" dirty="0"/>
          </a:p>
          <a:p>
            <a:pPr marL="0" lvl="0" indent="0" algn="l" rtl="0">
              <a:lnSpc>
                <a:spcPct val="115000"/>
              </a:lnSpc>
              <a:spcBef>
                <a:spcPts val="0"/>
              </a:spcBef>
              <a:spcAft>
                <a:spcPts val="0"/>
              </a:spcAft>
              <a:buNone/>
            </a:pPr>
            <a:r>
              <a:rPr lang="en" sz="1000" dirty="0"/>
              <a:t>Talk about the benefit of decentralized giving the power to the people and remove the middle man. Make people excited, take control of your data!</a:t>
            </a:r>
            <a:endParaRPr sz="10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67815b02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67815b02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CEO of JPM, Jamie Dimon </a:t>
            </a:r>
            <a:endParaRPr sz="1000"/>
          </a:p>
          <a:p>
            <a:pPr marL="457200" lvl="0" indent="-292100" algn="l" rtl="0">
              <a:spcBef>
                <a:spcPts val="0"/>
              </a:spcBef>
              <a:spcAft>
                <a:spcPts val="0"/>
              </a:spcAft>
              <a:buSzPts val="1000"/>
              <a:buChar char="-"/>
            </a:pPr>
            <a:r>
              <a:rPr lang="en" sz="1000"/>
              <a:t>He is one of the most influential figures in the financial sectors, his words played a huge part in shaping the public opinion on Blockchain </a:t>
            </a:r>
            <a:endParaRPr sz="1000"/>
          </a:p>
          <a:p>
            <a:pPr marL="457200" lvl="0" indent="-292100" algn="l" rtl="0">
              <a:spcBef>
                <a:spcPts val="0"/>
              </a:spcBef>
              <a:spcAft>
                <a:spcPts val="0"/>
              </a:spcAft>
              <a:buSzPts val="1000"/>
              <a:buChar char="-"/>
            </a:pPr>
            <a:r>
              <a:rPr lang="en" sz="1000"/>
              <a:t>Jan 2014: “it’s a terrible store of value. It could be replicated over and ovr’ </a:t>
            </a:r>
            <a:endParaRPr sz="1000"/>
          </a:p>
          <a:p>
            <a:pPr marL="914400" lvl="1" indent="-292100" algn="l" rtl="0">
              <a:spcBef>
                <a:spcPts val="0"/>
              </a:spcBef>
              <a:spcAft>
                <a:spcPts val="0"/>
              </a:spcAft>
              <a:buSzPts val="1000"/>
              <a:buChar char="-"/>
            </a:pPr>
            <a:r>
              <a:rPr lang="en" sz="1000"/>
              <a:t>Which doesn’t really mean anything </a:t>
            </a:r>
            <a:endParaRPr sz="1000"/>
          </a:p>
          <a:p>
            <a:pPr marL="914400" lvl="1" indent="-292100" algn="l" rtl="0">
              <a:spcBef>
                <a:spcPts val="0"/>
              </a:spcBef>
              <a:spcAft>
                <a:spcPts val="0"/>
              </a:spcAft>
              <a:buSzPts val="1000"/>
              <a:buChar char="-"/>
            </a:pPr>
            <a:r>
              <a:rPr lang="en" sz="1000"/>
              <a:t>People still didn’t really understand what Bitcoin is </a:t>
            </a:r>
            <a:r>
              <a:rPr lang="en" sz="1000">
                <a:solidFill>
                  <a:schemeClr val="dk2"/>
                </a:solidFill>
              </a:rPr>
              <a:t>and bankers generally look at it with skepticism</a:t>
            </a:r>
            <a:endParaRPr sz="1000">
              <a:solidFill>
                <a:schemeClr val="dk2"/>
              </a:solidFill>
            </a:endParaRPr>
          </a:p>
          <a:p>
            <a:pPr marL="0" lvl="0" indent="0" algn="l" rtl="0">
              <a:spcBef>
                <a:spcPts val="0"/>
              </a:spcBef>
              <a:spcAft>
                <a:spcPts val="0"/>
              </a:spcAft>
              <a:buNone/>
            </a:pPr>
            <a:endParaRPr sz="10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67815b0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67815b02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Oct 2014: "[Bitcoin developers] are going to try and eat our lunch. And that’s fine. That’s called competition, and we’ll be competing.”</a:t>
            </a:r>
            <a:endParaRPr/>
          </a:p>
          <a:p>
            <a:pPr marL="457200" lvl="0" indent="-317500" algn="l" rtl="0">
              <a:spcBef>
                <a:spcPts val="0"/>
              </a:spcBef>
              <a:spcAft>
                <a:spcPts val="0"/>
              </a:spcAft>
              <a:buSzPts val="1400"/>
              <a:buChar char="-"/>
            </a:pPr>
            <a:r>
              <a:rPr lang="en"/>
              <a:t>Seems aggressive but he actually gives legitimacy to Bitcoin by suggesting that it’s a competitor to traditional banks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67815b02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67815b02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Nov 2015: “Virtual currency, where it’s called a bitcoin vs. a U.S. dollar, that’s going to be stopped. ... No government will ever support a virtual currency that goes around borders and doesn’t have the same controls. It’s not going to happen.”</a:t>
            </a:r>
            <a:endParaRPr/>
          </a:p>
          <a:p>
            <a:pPr marL="457200" lvl="0" indent="-317500" algn="l" rtl="0">
              <a:spcBef>
                <a:spcPts val="0"/>
              </a:spcBef>
              <a:spcAft>
                <a:spcPts val="0"/>
              </a:spcAft>
              <a:buSzPts val="1400"/>
              <a:buChar char="-"/>
            </a:pPr>
            <a:r>
              <a:rPr lang="en"/>
              <a:t>Bitcoin isn’t just a competition anymore, it’s a threat. Banks can’t control it and feel threatened by the promise of Bitcoin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e50446886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e50446886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Oct 2017: “Bitcoin is a “fraud” that won’t end well. If you’re stupid enough to buy [bitcoin], you’ll pay the price for it one day. The blockchain is a technology which is a good technology. We actually use it… God bless the blockchain."</a:t>
            </a:r>
            <a:endParaRPr/>
          </a:p>
          <a:p>
            <a:pPr marL="457200" lvl="0" indent="-317500" algn="l" rtl="0">
              <a:lnSpc>
                <a:spcPct val="115000"/>
              </a:lnSpc>
              <a:spcBef>
                <a:spcPts val="0"/>
              </a:spcBef>
              <a:spcAft>
                <a:spcPts val="0"/>
              </a:spcAft>
              <a:buSzPts val="1400"/>
              <a:buChar char="-"/>
            </a:pPr>
            <a:r>
              <a:rPr lang="en"/>
              <a:t>Dimon started to understand the merits of blockchain technology, but now is just opposed to Bitcoin itself </a:t>
            </a:r>
            <a:endParaRPr/>
          </a:p>
          <a:p>
            <a:pPr marL="914400" lvl="1" indent="-317500" algn="l" rtl="0">
              <a:lnSpc>
                <a:spcPct val="115000"/>
              </a:lnSpc>
              <a:spcBef>
                <a:spcPts val="0"/>
              </a:spcBef>
              <a:spcAft>
                <a:spcPts val="0"/>
              </a:spcAft>
              <a:buSzPts val="1400"/>
              <a:buChar char="-"/>
            </a:pPr>
            <a:r>
              <a:rPr lang="en"/>
              <a:t>His stance towards Bitcoin doesn’t seem to have changed </a:t>
            </a:r>
            <a:endParaRPr/>
          </a:p>
          <a:p>
            <a:pPr marL="457200" lvl="0" indent="-317500" algn="l" rtl="0">
              <a:lnSpc>
                <a:spcPct val="115000"/>
              </a:lnSpc>
              <a:spcBef>
                <a:spcPts val="0"/>
              </a:spcBef>
              <a:spcAft>
                <a:spcPts val="0"/>
              </a:spcAft>
              <a:buSzPts val="1400"/>
              <a:buChar char="-"/>
            </a:pPr>
            <a:r>
              <a:rPr lang="en">
                <a:solidFill>
                  <a:schemeClr val="dk2"/>
                </a:solidFill>
              </a:rPr>
              <a:t>Note that he actually said this at an event hosted by the Institute of International Finance </a:t>
            </a:r>
            <a:endParaRPr>
              <a:solidFill>
                <a:schemeClr val="dk2"/>
              </a:solidFill>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e50446886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e5044688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Just to really drive the point home, here are some comments he made in September, at a financial services conference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da0b64509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Cypherpunk'lar ve Kripto-anarşistler, ulusal ajansların onları gözetleyebilmesi ve bilgilerine erişebilmesi fikrinden nefret ediyorlardı.</a:t>
            </a:r>
            <a:endParaRPr/>
          </a:p>
          <a:p>
            <a:pPr marL="0" lvl="0" indent="0" algn="l" rtl="0">
              <a:lnSpc>
                <a:spcPct val="115000"/>
              </a:lnSpc>
              <a:spcBef>
                <a:spcPts val="1200"/>
              </a:spcBef>
              <a:spcAft>
                <a:spcPts val="0"/>
              </a:spcAft>
              <a:buClr>
                <a:schemeClr val="dk1"/>
              </a:buClr>
              <a:buSzPts val="1100"/>
              <a:buFont typeface="Arial"/>
              <a:buNone/>
            </a:pPr>
            <a:r>
              <a:rPr lang="en"/>
              <a:t>Ayrıca sansürden nefret ederlerdi.</a:t>
            </a:r>
            <a:endParaRPr/>
          </a:p>
          <a:p>
            <a:pPr marL="0" lvl="0" indent="0" algn="l" rtl="0">
              <a:lnSpc>
                <a:spcPct val="115000"/>
              </a:lnSpc>
              <a:spcBef>
                <a:spcPts val="1200"/>
              </a:spcBef>
              <a:spcAft>
                <a:spcPts val="0"/>
              </a:spcAft>
              <a:buClr>
                <a:schemeClr val="dk1"/>
              </a:buClr>
              <a:buSzPts val="1100"/>
              <a:buFont typeface="Arial"/>
              <a:buNone/>
            </a:pPr>
            <a:r>
              <a:rPr lang="en"/>
              <a:t>Ama hepsinden önemlisi, her ikisi de ortalama vatandaşın özerkliğini azaltan dev güç merkezleri olan büyük bankalardan ve hükümetlerden nefret ediyorlardı.</a:t>
            </a:r>
            <a:endParaRPr/>
          </a:p>
          <a:p>
            <a:pPr marL="0" lvl="0" indent="0" algn="l" rtl="0">
              <a:lnSpc>
                <a:spcPct val="115000"/>
              </a:lnSpc>
              <a:spcBef>
                <a:spcPts val="1200"/>
              </a:spcBef>
              <a:spcAft>
                <a:spcPts val="0"/>
              </a:spcAft>
              <a:buClr>
                <a:schemeClr val="dk1"/>
              </a:buClr>
              <a:buSzPts val="1100"/>
              <a:buFont typeface="Arial"/>
              <a:buNone/>
            </a:pPr>
            <a:r>
              <a:rPr lang="en"/>
              <a:t>Bu güç ikiliği, yalnızca bu kurumların teknolojisi genel halkınkinden daha hızlı geliştikçe büyüdü.</a:t>
            </a:r>
            <a:endParaRPr/>
          </a:p>
          <a:p>
            <a:pPr marL="0" lvl="0" indent="0" algn="l" rtl="0">
              <a:lnSpc>
                <a:spcPct val="115000"/>
              </a:lnSpc>
              <a:spcBef>
                <a:spcPts val="1200"/>
              </a:spcBef>
              <a:spcAft>
                <a:spcPts val="0"/>
              </a:spcAft>
              <a:buClr>
                <a:schemeClr val="dk1"/>
              </a:buClr>
              <a:buSzPts val="1100"/>
              <a:buFont typeface="Arial"/>
              <a:buNone/>
            </a:pPr>
            <a:r>
              <a:rPr lang="en"/>
              <a:t>Geçmişte, bu teknolojik yeniliklerden önce nakit, tamamen fiziksel biçimiyle oldukça anonimdi.</a:t>
            </a:r>
            <a:endParaRPr/>
          </a:p>
          <a:p>
            <a:pPr marL="0" lvl="0" indent="0" algn="l" rtl="0">
              <a:lnSpc>
                <a:spcPct val="115000"/>
              </a:lnSpc>
              <a:spcBef>
                <a:spcPts val="1200"/>
              </a:spcBef>
              <a:spcAft>
                <a:spcPts val="0"/>
              </a:spcAft>
              <a:buClr>
                <a:schemeClr val="dk1"/>
              </a:buClr>
              <a:buSzPts val="1100"/>
              <a:buFont typeface="Arial"/>
              <a:buNone/>
            </a:pPr>
            <a:r>
              <a:rPr lang="en"/>
              <a:t>Bir kez harcadıktan sonra, onu izlemenin kolay bir yolu yoktur.</a:t>
            </a:r>
            <a:endParaRPr/>
          </a:p>
          <a:p>
            <a:pPr marL="0" lvl="0" indent="0" algn="l" rtl="0">
              <a:lnSpc>
                <a:spcPct val="115000"/>
              </a:lnSpc>
              <a:spcBef>
                <a:spcPts val="1200"/>
              </a:spcBef>
              <a:spcAft>
                <a:spcPts val="0"/>
              </a:spcAft>
              <a:buClr>
                <a:schemeClr val="dk1"/>
              </a:buClr>
              <a:buSzPts val="1100"/>
              <a:buFont typeface="Arial"/>
              <a:buNone/>
            </a:pPr>
            <a:r>
              <a:rPr lang="en"/>
              <a:t>Ancak giderek dijitalleşen dünyada, büyük bankaların hesap bakiyelerini ve transferleri takip etme kolaylığı, mahremiyetin maliyetini de beraberinde getiriyor.</a:t>
            </a:r>
            <a:endParaRPr/>
          </a:p>
          <a:p>
            <a:pPr marL="0" lvl="0" indent="0" algn="l" rtl="0">
              <a:lnSpc>
                <a:spcPct val="115000"/>
              </a:lnSpc>
              <a:spcBef>
                <a:spcPts val="1200"/>
              </a:spcBef>
              <a:spcAft>
                <a:spcPts val="0"/>
              </a:spcAft>
              <a:buClr>
                <a:schemeClr val="dk1"/>
              </a:buClr>
              <a:buSzPts val="1100"/>
              <a:buFont typeface="Arial"/>
              <a:buNone/>
            </a:pPr>
            <a:r>
              <a:rPr lang="en"/>
              <a:t>Ve böylece bu liberteryenler, kullanıcılara "kendilerini seçici olarak dünyaya gösterme gücü" veren anonim bir dijital "işlem sistemi" veya para birimine olan ihtiyacı erkenden gördüler.</a:t>
            </a:r>
            <a:endParaRPr/>
          </a:p>
          <a:p>
            <a:pPr marL="0" marR="0" lvl="0" indent="0" algn="l" rtl="0">
              <a:spcBef>
                <a:spcPts val="1200"/>
              </a:spcBef>
              <a:spcAft>
                <a:spcPts val="0"/>
              </a:spcAft>
              <a:buNone/>
            </a:pPr>
            <a:endParaRPr/>
          </a:p>
        </p:txBody>
      </p:sp>
      <p:sp>
        <p:nvSpPr>
          <p:cNvPr id="130" name="Google Shape;130;g7da0b64509_1_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66cbc129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66cbc129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dirty="0"/>
              <a:t>Jan 2018: “The blockchain is real. You can have crypto yen and dollars and stuff like that… The bitcoin to me was always what the governments are gonna feel about bitcoin as it gets really big, and I just have a different opinion than other people."</a:t>
            </a:r>
            <a:endParaRPr dirty="0"/>
          </a:p>
          <a:p>
            <a:pPr marL="457200" lvl="0" indent="-317500" algn="l" rtl="0">
              <a:lnSpc>
                <a:spcPct val="115000"/>
              </a:lnSpc>
              <a:spcBef>
                <a:spcPts val="0"/>
              </a:spcBef>
              <a:spcAft>
                <a:spcPts val="0"/>
              </a:spcAft>
              <a:buSzPts val="1400"/>
              <a:buChar char="-"/>
            </a:pPr>
            <a:endParaRPr dirty="0"/>
          </a:p>
          <a:p>
            <a:pPr marL="0" lvl="0" indent="0" algn="l" rtl="0">
              <a:lnSpc>
                <a:spcPct val="115000"/>
              </a:lnSpc>
              <a:spcBef>
                <a:spcPts val="0"/>
              </a:spcBef>
              <a:spcAft>
                <a:spcPts val="0"/>
              </a:spcAft>
              <a:buNone/>
            </a:pPr>
            <a:r>
              <a:rPr lang="en" dirty="0"/>
              <a:t>He also said he regrets comments made before at the financial conference, but even if he doesn’t</a:t>
            </a:r>
            <a:endParaRPr dirty="0"/>
          </a:p>
          <a:p>
            <a:pPr marL="0" lvl="0" indent="0" algn="l" rtl="0">
              <a:lnSpc>
                <a:spcPct val="115000"/>
              </a:lnSpc>
              <a:spcBef>
                <a:spcPts val="0"/>
              </a:spcBef>
              <a:spcAft>
                <a:spcPts val="0"/>
              </a:spcAft>
              <a:buNone/>
            </a:pPr>
            <a:r>
              <a:rPr lang="en" dirty="0"/>
              <a:t>you should recognize that he doesn’t make the distinction between speaking his own opinion and the widely respected opinion of JP Morgan, one of the biggest banks out there. </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edd977a7c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edd977a7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Feb 2019 till now, JPM has made a digital coin representing a fiat currency (JPM) </a:t>
            </a:r>
            <a:endParaRPr/>
          </a:p>
          <a:p>
            <a:pPr marL="914400" lvl="1" indent="-317500" algn="l" rtl="0">
              <a:lnSpc>
                <a:spcPct val="115000"/>
              </a:lnSpc>
              <a:spcBef>
                <a:spcPts val="0"/>
              </a:spcBef>
              <a:spcAft>
                <a:spcPts val="0"/>
              </a:spcAft>
              <a:buSzPts val="1400"/>
              <a:buChar char="-"/>
            </a:pPr>
            <a:r>
              <a:rPr lang="en"/>
              <a:t>An internal ledger for banks </a:t>
            </a:r>
            <a:endParaRPr/>
          </a:p>
          <a:p>
            <a:pPr marL="914400" lvl="1" indent="-317500" algn="l" rtl="0">
              <a:lnSpc>
                <a:spcPct val="115000"/>
              </a:lnSpc>
              <a:spcBef>
                <a:spcPts val="0"/>
              </a:spcBef>
              <a:spcAft>
                <a:spcPts val="0"/>
              </a:spcAft>
              <a:buSzPts val="1400"/>
              <a:buChar char="-"/>
            </a:pPr>
            <a:r>
              <a:rPr lang="en"/>
              <a:t>A digital token which represnts US dollars which are held by JPM </a:t>
            </a:r>
            <a:endParaRPr/>
          </a:p>
          <a:p>
            <a:pPr marL="1371600" lvl="2" indent="-317500" algn="l" rtl="0">
              <a:lnSpc>
                <a:spcPct val="115000"/>
              </a:lnSpc>
              <a:spcBef>
                <a:spcPts val="0"/>
              </a:spcBef>
              <a:spcAft>
                <a:spcPts val="0"/>
              </a:spcAft>
              <a:buSzPts val="1400"/>
              <a:buChar char="-"/>
            </a:pPr>
            <a:r>
              <a:rPr lang="en"/>
              <a:t>Maintains a value equal to 1 USD </a:t>
            </a:r>
            <a:endParaRPr/>
          </a:p>
          <a:p>
            <a:pPr marL="914400" lvl="1" indent="-317500" algn="l" rtl="0">
              <a:lnSpc>
                <a:spcPct val="115000"/>
              </a:lnSpc>
              <a:spcBef>
                <a:spcPts val="0"/>
              </a:spcBef>
              <a:spcAft>
                <a:spcPts val="0"/>
              </a:spcAft>
              <a:buSzPts val="1400"/>
              <a:buChar char="-"/>
            </a:pPr>
            <a:r>
              <a:rPr lang="en"/>
              <a:t>Coins can be used to facilitate tx. Across a blockchain network + with other JPM Clients</a:t>
            </a:r>
            <a:endParaRPr/>
          </a:p>
          <a:p>
            <a:pPr marL="457200" lvl="0" indent="-317500" algn="l" rtl="0">
              <a:lnSpc>
                <a:spcPct val="115000"/>
              </a:lnSpc>
              <a:spcBef>
                <a:spcPts val="0"/>
              </a:spcBef>
              <a:spcAft>
                <a:spcPts val="0"/>
              </a:spcAft>
              <a:buSzPts val="1400"/>
              <a:buChar char="-"/>
            </a:pPr>
            <a:r>
              <a:rPr lang="en"/>
              <a:t>More on infrastructure later on in the course!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67a1bc88e_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67a1bc88e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History of bitcoin + Blockchain = story of rapid transformation </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a:solidFill>
                  <a:schemeClr val="dk1"/>
                </a:solidFill>
              </a:rPr>
              <a:t>Roughly began with failed with DigiCash and now ended up in one of the largest financial service firms: JPM</a:t>
            </a:r>
            <a:endParaRPr>
              <a:solidFill>
                <a:schemeClr val="dk1"/>
              </a:solidFill>
            </a:endParaRPr>
          </a:p>
          <a:p>
            <a:pPr marL="457200" lvl="0" indent="-317500" algn="l" rtl="0">
              <a:lnSpc>
                <a:spcPct val="115000"/>
              </a:lnSpc>
              <a:spcBef>
                <a:spcPts val="0"/>
              </a:spcBef>
              <a:spcAft>
                <a:spcPts val="0"/>
              </a:spcAft>
              <a:buClr>
                <a:schemeClr val="dk1"/>
              </a:buClr>
              <a:buSzPts val="1400"/>
              <a:buChar char="-"/>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67815b028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67815b028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dirty="0">
                <a:solidFill>
                  <a:schemeClr val="dk1"/>
                </a:solidFill>
              </a:rPr>
              <a:t>Originating as a fledgling tech founded on libertarian ideals </a:t>
            </a:r>
            <a:endParaRPr dirty="0">
              <a:solidFill>
                <a:schemeClr val="dk1"/>
              </a:solidFill>
            </a:endParaRPr>
          </a:p>
          <a:p>
            <a:pPr marL="914400" lvl="1" indent="-317500" algn="l" rtl="0">
              <a:lnSpc>
                <a:spcPct val="115000"/>
              </a:lnSpc>
              <a:spcBef>
                <a:spcPts val="0"/>
              </a:spcBef>
              <a:spcAft>
                <a:spcPts val="0"/>
              </a:spcAft>
              <a:buClr>
                <a:schemeClr val="dk1"/>
              </a:buClr>
              <a:buSzPts val="1400"/>
              <a:buChar char="-"/>
            </a:pPr>
            <a:r>
              <a:rPr lang="en" dirty="0">
                <a:solidFill>
                  <a:schemeClr val="dk1"/>
                </a:solidFill>
              </a:rPr>
              <a:t>Bitcoin found its beginnings in an industry full of scandals and illicit activity </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As Bitcoin began to rise in value + attract attention from a wider audience, shift in focus away from Bitcoin into other innovations using Blockchain</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60f4b32fe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548" name="Google Shape;548;g260f4b32fe_0_45: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c21a19fa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c21a19f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Where does the community exist? </a:t>
            </a:r>
            <a:endParaRPr dirty="0"/>
          </a:p>
          <a:p>
            <a:pPr marL="457200" lvl="0" indent="-317500" algn="l" rtl="0">
              <a:spcBef>
                <a:spcPts val="0"/>
              </a:spcBef>
              <a:spcAft>
                <a:spcPts val="0"/>
              </a:spcAft>
              <a:buSzPts val="1400"/>
              <a:buChar char="●"/>
            </a:pPr>
            <a:r>
              <a:rPr lang="en" dirty="0"/>
              <a:t>Reddit: r/bitcoin</a:t>
            </a:r>
            <a:endParaRPr dirty="0"/>
          </a:p>
          <a:p>
            <a:pPr marL="457200" lvl="0" indent="-317500" algn="l" rtl="0">
              <a:spcBef>
                <a:spcPts val="0"/>
              </a:spcBef>
              <a:spcAft>
                <a:spcPts val="0"/>
              </a:spcAft>
              <a:buSzPts val="1400"/>
              <a:buChar char="●"/>
            </a:pPr>
            <a:r>
              <a:rPr lang="en" dirty="0"/>
              <a:t>Forums like Bitcointalk.org</a:t>
            </a:r>
            <a:endParaRPr dirty="0"/>
          </a:p>
          <a:p>
            <a:pPr marL="457200" lvl="0" indent="-317500" algn="l" rtl="0">
              <a:spcBef>
                <a:spcPts val="0"/>
              </a:spcBef>
              <a:spcAft>
                <a:spcPts val="0"/>
              </a:spcAft>
              <a:buSzPts val="1400"/>
              <a:buChar char="●"/>
            </a:pPr>
            <a:r>
              <a:rPr lang="en" dirty="0"/>
              <a:t>Bitcoin meetups and conferences</a:t>
            </a:r>
            <a:endParaRPr dirty="0"/>
          </a:p>
          <a:p>
            <a:pPr marL="457200" lvl="0" indent="-317500" algn="l" rtl="0">
              <a:spcBef>
                <a:spcPts val="0"/>
              </a:spcBef>
              <a:spcAft>
                <a:spcPts val="0"/>
              </a:spcAft>
              <a:buSzPts val="1400"/>
              <a:buChar char="●"/>
            </a:pPr>
            <a:r>
              <a:rPr lang="en" dirty="0"/>
              <a:t>Organisations like us: Blockchain at Berkeley</a:t>
            </a:r>
            <a:endParaRPr dirty="0"/>
          </a:p>
          <a:p>
            <a:pPr marL="914400" lvl="1" indent="-317500" algn="l" rtl="0">
              <a:spcBef>
                <a:spcPts val="0"/>
              </a:spcBef>
              <a:spcAft>
                <a:spcPts val="0"/>
              </a:spcAft>
              <a:buSzPts val="1400"/>
              <a:buChar char="○"/>
            </a:pPr>
            <a:r>
              <a:rPr lang="en" dirty="0"/>
              <a:t>We host many public events, workshops and meetups at UC Berkeley, SF, and online </a:t>
            </a:r>
            <a:endParaRPr dirty="0"/>
          </a:p>
          <a:p>
            <a:pPr marL="914400" lvl="1" indent="-317500" algn="l" rtl="0">
              <a:spcBef>
                <a:spcPts val="0"/>
              </a:spcBef>
              <a:spcAft>
                <a:spcPts val="0"/>
              </a:spcAft>
              <a:buSzPts val="1400"/>
              <a:buChar char="○"/>
            </a:pPr>
            <a:r>
              <a:rPr lang="en" dirty="0"/>
              <a:t>I am currently a TA for the edX course (basically teaching and discussing what you’re learning rn) and it has 8000+ students from all around the world actively on it </a:t>
            </a:r>
            <a:endParaRPr dirty="0"/>
          </a:p>
          <a:p>
            <a:pPr marL="457200" lvl="0" indent="-317500" algn="l" rtl="0">
              <a:spcBef>
                <a:spcPts val="0"/>
              </a:spcBef>
              <a:spcAft>
                <a:spcPts val="0"/>
              </a:spcAft>
              <a:buSzPts val="1400"/>
              <a:buChar char="●"/>
            </a:pPr>
            <a:r>
              <a:rPr lang="en" dirty="0"/>
              <a:t>This is all done to foster and develop a blockchain community</a:t>
            </a:r>
            <a:endParaRPr dirty="0"/>
          </a:p>
          <a:p>
            <a:pPr marL="457200" lvl="0" indent="-317500" algn="l" rtl="0">
              <a:spcBef>
                <a:spcPts val="0"/>
              </a:spcBef>
              <a:spcAft>
                <a:spcPts val="0"/>
              </a:spcAft>
              <a:buSzPts val="1400"/>
              <a:buChar char="●"/>
            </a:pPr>
            <a:r>
              <a:rPr lang="en" dirty="0"/>
              <a:t>https://en.bitcoin.it/wiki/IRC_channels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072bd95d3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072bd95d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The US government tries to best represent its citizens opinions + interests through a representative democracy </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In the Blockchain Community, there are diff ways of coming to consensus about the changes that happen + process isn’t always smooth </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Some controversial topics: blocksizes? Confirmation times? Centralization in 3rd party companies? </a:t>
            </a:r>
            <a:endParaRPr>
              <a:solidFill>
                <a:schemeClr val="dk2"/>
              </a:solidFill>
            </a:endParaRPr>
          </a:p>
          <a:p>
            <a:pPr marL="457200" marR="0" lvl="0" indent="-317500" algn="l" rtl="0">
              <a:lnSpc>
                <a:spcPct val="100000"/>
              </a:lnSpc>
              <a:spcBef>
                <a:spcPts val="0"/>
              </a:spcBef>
              <a:spcAft>
                <a:spcPts val="0"/>
              </a:spcAft>
              <a:buClr>
                <a:srgbClr val="000000"/>
              </a:buClr>
              <a:buSzPts val="1400"/>
              <a:buFont typeface="Arial"/>
              <a:buChar char="●"/>
            </a:pPr>
            <a:r>
              <a:rPr lang="en"/>
              <a:t>These are some things that we’re going to try and teach you to understand in this class. </a:t>
            </a:r>
            <a:endParaRPr/>
          </a:p>
          <a:p>
            <a:pPr marL="457200" marR="0" lvl="0" indent="-317500" algn="l" rtl="0">
              <a:lnSpc>
                <a:spcPct val="100000"/>
              </a:lnSpc>
              <a:spcBef>
                <a:spcPts val="0"/>
              </a:spcBef>
              <a:spcAft>
                <a:spcPts val="0"/>
              </a:spcAft>
              <a:buSzPts val="1400"/>
              <a:buChar char="●"/>
            </a:pPr>
            <a:r>
              <a:rPr lang="en"/>
              <a:t>Disclaimer that BAB tries to be an objective academic source of reason, but if you take issue with how we present some topics, please let us know</a:t>
            </a:r>
            <a:endParaRPr/>
          </a:p>
          <a:p>
            <a:pPr marL="457200" marR="0" lvl="0" indent="-317500" algn="l" rtl="0">
              <a:lnSpc>
                <a:spcPct val="100000"/>
              </a:lnSpc>
              <a:spcBef>
                <a:spcPts val="0"/>
              </a:spcBef>
              <a:spcAft>
                <a:spcPts val="0"/>
              </a:spcAft>
              <a:buSzPts val="1400"/>
              <a:buChar char="●"/>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48d9d7b0f_1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Lato"/>
              <a:buNone/>
            </a:pPr>
            <a:endParaRPr sz="2400" b="0" i="0" u="none" strike="noStrike" cap="none">
              <a:solidFill>
                <a:schemeClr val="dk1"/>
              </a:solidFill>
              <a:latin typeface="Lato"/>
              <a:ea typeface="Lato"/>
              <a:cs typeface="Lato"/>
              <a:sym typeface="Lato"/>
            </a:endParaRPr>
          </a:p>
        </p:txBody>
      </p:sp>
      <p:sp>
        <p:nvSpPr>
          <p:cNvPr id="601" name="Google Shape;601;g248d9d7b0f_1_254: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5230539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5230539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SzPts val="1400"/>
              <a:buChar char="-"/>
            </a:pPr>
            <a:r>
              <a:rPr lang="en" dirty="0"/>
              <a:t>Nowadays, you can’t speak about the state of the BC industry w/o mentioning ICOs (Initial Coin Offerings) </a:t>
            </a:r>
            <a:endParaRPr dirty="0"/>
          </a:p>
          <a:p>
            <a:pPr marL="457200" marR="0" lvl="0" indent="-317500" algn="l" rtl="0">
              <a:lnSpc>
                <a:spcPct val="115000"/>
              </a:lnSpc>
              <a:spcBef>
                <a:spcPts val="0"/>
              </a:spcBef>
              <a:spcAft>
                <a:spcPts val="0"/>
              </a:spcAft>
              <a:buSzPts val="1400"/>
              <a:buChar char="-"/>
            </a:pPr>
            <a:r>
              <a:rPr lang="en" dirty="0"/>
              <a:t>A way for new projects, startups, companies to sell their underlying crypto tokens in exchange for investors’ money</a:t>
            </a:r>
            <a:endParaRPr dirty="0"/>
          </a:p>
          <a:p>
            <a:pPr marL="457200" marR="0" lvl="0" indent="-317500" algn="l" rtl="0">
              <a:lnSpc>
                <a:spcPct val="115000"/>
              </a:lnSpc>
              <a:spcBef>
                <a:spcPts val="0"/>
              </a:spcBef>
              <a:spcAft>
                <a:spcPts val="0"/>
              </a:spcAft>
              <a:buSzPts val="1400"/>
              <a:buChar char="-"/>
            </a:pPr>
            <a:r>
              <a:rPr lang="en" dirty="0"/>
              <a:t>Think of ICOs as Initial Public Offerings, but instead of investors purchasing </a:t>
            </a:r>
            <a:r>
              <a:rPr lang="en" i="1" dirty="0"/>
              <a:t>shares </a:t>
            </a:r>
            <a:r>
              <a:rPr lang="en" dirty="0"/>
              <a:t>of a company == purchase coin underlying a new project </a:t>
            </a:r>
            <a:endParaRPr dirty="0"/>
          </a:p>
          <a:p>
            <a:pPr marL="457200" marR="0" lvl="0" indent="-317500" algn="l" rtl="0">
              <a:lnSpc>
                <a:spcPct val="115000"/>
              </a:lnSpc>
              <a:spcBef>
                <a:spcPts val="0"/>
              </a:spcBef>
              <a:spcAft>
                <a:spcPts val="0"/>
              </a:spcAft>
              <a:buSzPts val="1400"/>
              <a:buChar char="-"/>
            </a:pPr>
            <a:r>
              <a:rPr lang="en" dirty="0"/>
              <a:t>Different from equity </a:t>
            </a:r>
            <a:endParaRPr dirty="0"/>
          </a:p>
          <a:p>
            <a:pPr marL="914400" marR="0" lvl="1" indent="-317500" algn="l" rtl="0">
              <a:lnSpc>
                <a:spcPct val="115000"/>
              </a:lnSpc>
              <a:spcBef>
                <a:spcPts val="0"/>
              </a:spcBef>
              <a:spcAft>
                <a:spcPts val="0"/>
              </a:spcAft>
              <a:buSzPts val="1400"/>
              <a:buChar char="-"/>
            </a:pPr>
            <a:r>
              <a:rPr lang="en" dirty="0"/>
              <a:t>Having a new project coin doesn’t give you ownership, but enables to use project when it becomes available</a:t>
            </a:r>
            <a:endParaRPr dirty="0"/>
          </a:p>
          <a:p>
            <a:pPr marL="457200" marR="0" lvl="0" indent="-317500" algn="l" rtl="0">
              <a:lnSpc>
                <a:spcPct val="115000"/>
              </a:lnSpc>
              <a:spcBef>
                <a:spcPts val="0"/>
              </a:spcBef>
              <a:spcAft>
                <a:spcPts val="0"/>
              </a:spcAft>
              <a:buSzPts val="1400"/>
              <a:buChar char="-"/>
            </a:pPr>
            <a:r>
              <a:rPr lang="en" dirty="0"/>
              <a:t>By buying into an ICO, shows that you’re interested in this new project </a:t>
            </a:r>
            <a:endParaRPr dirty="0"/>
          </a:p>
          <a:p>
            <a:pPr marL="914400" marR="0" lvl="1" indent="-317500" algn="l" rtl="0">
              <a:lnSpc>
                <a:spcPct val="115000"/>
              </a:lnSpc>
              <a:spcBef>
                <a:spcPts val="0"/>
              </a:spcBef>
              <a:spcAft>
                <a:spcPts val="0"/>
              </a:spcAft>
              <a:buSzPts val="1400"/>
              <a:buChar char="-"/>
            </a:pPr>
            <a:r>
              <a:rPr lang="en" dirty="0"/>
              <a:t>Incentivizes others to do the same = showing that project will probably be widely used </a:t>
            </a:r>
            <a:endParaRPr dirty="0"/>
          </a:p>
          <a:p>
            <a:pPr marL="914400" marR="0" lvl="1" indent="-317500" algn="l" rtl="0">
              <a:lnSpc>
                <a:spcPct val="115000"/>
              </a:lnSpc>
              <a:spcBef>
                <a:spcPts val="0"/>
              </a:spcBef>
              <a:spcAft>
                <a:spcPts val="0"/>
              </a:spcAft>
              <a:buSzPts val="1400"/>
              <a:buChar char="-"/>
            </a:pPr>
            <a:r>
              <a:rPr lang="en" dirty="0"/>
              <a:t>Without associated token = can’t use the project </a:t>
            </a:r>
            <a:endParaRPr dirty="0"/>
          </a:p>
          <a:p>
            <a:pPr marL="457200" marR="0" lvl="0" indent="-317500" algn="l" rtl="0">
              <a:lnSpc>
                <a:spcPct val="115000"/>
              </a:lnSpc>
              <a:spcBef>
                <a:spcPts val="0"/>
              </a:spcBef>
              <a:spcAft>
                <a:spcPts val="0"/>
              </a:spcAft>
              <a:buSzPts val="1400"/>
              <a:buChar char="-"/>
            </a:pPr>
            <a:r>
              <a:rPr lang="en" dirty="0"/>
              <a:t>Couple of famous ICOs: </a:t>
            </a:r>
            <a:endParaRPr dirty="0"/>
          </a:p>
          <a:p>
            <a:pPr marL="914400" marR="0" lvl="1" indent="-317500" algn="l" rtl="0">
              <a:lnSpc>
                <a:spcPct val="115000"/>
              </a:lnSpc>
              <a:spcBef>
                <a:spcPts val="0"/>
              </a:spcBef>
              <a:spcAft>
                <a:spcPts val="0"/>
              </a:spcAft>
              <a:buSzPts val="1400"/>
              <a:buChar char="-"/>
            </a:pPr>
            <a:r>
              <a:rPr lang="en" dirty="0"/>
              <a:t>Bancor raised 150 mil, Tezos raised 200 mil, Filecoin raised 253 mil </a:t>
            </a:r>
            <a:endParaRPr dirty="0"/>
          </a:p>
          <a:p>
            <a:pPr marL="457200" marR="0" lvl="0" indent="-317500" algn="l" rtl="0">
              <a:lnSpc>
                <a:spcPct val="115000"/>
              </a:lnSpc>
              <a:spcBef>
                <a:spcPts val="0"/>
              </a:spcBef>
              <a:spcAft>
                <a:spcPts val="0"/>
              </a:spcAft>
              <a:buSzPts val="1400"/>
              <a:buChar char="-"/>
            </a:pPr>
            <a:r>
              <a:rPr lang="en" dirty="0"/>
              <a:t>ICOS are permissionless + enable anyone to invest in a project that they feel will be successful </a:t>
            </a:r>
            <a:endParaRPr dirty="0"/>
          </a:p>
          <a:p>
            <a:pPr marL="457200" marR="0" lvl="0" indent="-317500" algn="l" rtl="0">
              <a:lnSpc>
                <a:spcPct val="115000"/>
              </a:lnSpc>
              <a:spcBef>
                <a:spcPts val="0"/>
              </a:spcBef>
              <a:spcAft>
                <a:spcPts val="0"/>
              </a:spcAft>
              <a:buSzPts val="1400"/>
              <a:buChar char="-"/>
            </a:pPr>
            <a:r>
              <a:rPr lang="en" dirty="0"/>
              <a:t>Put emphasis on the word ANYONE because of the open + public nature of crypto </a:t>
            </a:r>
            <a:endParaRPr dirty="0"/>
          </a:p>
          <a:p>
            <a:pPr marL="0" marR="0" lvl="0" indent="0" algn="l" rtl="0">
              <a:lnSpc>
                <a:spcPct val="115000"/>
              </a:lnSpc>
              <a:spcBef>
                <a:spcPts val="0"/>
              </a:spcBef>
              <a:spcAft>
                <a:spcPts val="0"/>
              </a:spcAft>
              <a:buNone/>
            </a:pPr>
            <a:endParaRPr dirty="0"/>
          </a:p>
          <a:p>
            <a:pPr marL="0" marR="0" lvl="0" indent="0" algn="l" rtl="0">
              <a:lnSpc>
                <a:spcPct val="115000"/>
              </a:lnSpc>
              <a:spcBef>
                <a:spcPts val="0"/>
              </a:spcBef>
              <a:spcAft>
                <a:spcPts val="0"/>
              </a:spcAft>
              <a:buNone/>
            </a:pPr>
            <a:endParaRPr dirty="0"/>
          </a:p>
          <a:p>
            <a:pPr marL="0" marR="0" lvl="0" indent="0" algn="l" rtl="0">
              <a:lnSpc>
                <a:spcPct val="115000"/>
              </a:lnSpc>
              <a:spcBef>
                <a:spcPts val="0"/>
              </a:spcBef>
              <a:spcAft>
                <a:spcPts val="0"/>
              </a:spcAft>
              <a:buNone/>
            </a:pPr>
            <a:r>
              <a:rPr lang="en" dirty="0"/>
              <a:t>ICO like IPO - acronym</a:t>
            </a:r>
            <a:endParaRPr dirty="0"/>
          </a:p>
          <a:p>
            <a:pPr marL="0" marR="0" lvl="0" indent="0" algn="l" rtl="0">
              <a:lnSpc>
                <a:spcPct val="115000"/>
              </a:lnSpc>
              <a:spcBef>
                <a:spcPts val="0"/>
              </a:spcBef>
              <a:spcAft>
                <a:spcPts val="0"/>
              </a:spcAft>
              <a:buNone/>
            </a:pPr>
            <a:r>
              <a:rPr lang="en" dirty="0"/>
              <a:t>Break down what it means - i.e way to trade ether for token</a:t>
            </a:r>
            <a:endParaRPr dirty="0"/>
          </a:p>
          <a:p>
            <a:pPr marL="0" marR="0" lvl="0" indent="0" algn="l" rtl="0">
              <a:lnSpc>
                <a:spcPct val="115000"/>
              </a:lnSpc>
              <a:spcBef>
                <a:spcPts val="0"/>
              </a:spcBef>
              <a:spcAft>
                <a:spcPts val="0"/>
              </a:spcAft>
              <a:buNone/>
            </a:pPr>
            <a:r>
              <a:rPr lang="en" dirty="0"/>
              <a:t>This is unlike equity, you can use the token to buy the product but you don’t own it.</a:t>
            </a:r>
            <a:endParaRPr dirty="0"/>
          </a:p>
          <a:p>
            <a:pPr marL="0" marR="0" lvl="0" indent="0" algn="l" rtl="0">
              <a:lnSpc>
                <a:spcPct val="115000"/>
              </a:lnSpc>
              <a:spcBef>
                <a:spcPts val="0"/>
              </a:spcBef>
              <a:spcAft>
                <a:spcPts val="0"/>
              </a:spcAft>
              <a:buNone/>
            </a:pPr>
            <a:r>
              <a:rPr lang="en" dirty="0"/>
              <a:t>Permissionless barier less way for people to invest in what they believe will be widely adopetd </a:t>
            </a:r>
            <a:endParaRPr dirty="0"/>
          </a:p>
          <a:p>
            <a:pPr marL="0" marR="0" lvl="0" indent="0" algn="l" rtl="0">
              <a:lnSpc>
                <a:spcPct val="115000"/>
              </a:lnSpc>
              <a:spcBef>
                <a:spcPts val="0"/>
              </a:spcBef>
              <a:spcAft>
                <a:spcPts val="0"/>
              </a:spcAft>
              <a:buNone/>
            </a:pPr>
            <a:r>
              <a:rPr lang="en" dirty="0"/>
              <a:t>VCs getting worried about this</a:t>
            </a:r>
            <a:endParaRPr dirty="0"/>
          </a:p>
          <a:p>
            <a:pPr marL="0" lvl="0" indent="0" algn="l" rtl="0">
              <a:lnSpc>
                <a:spcPct val="115000"/>
              </a:lnSpc>
              <a:spcBef>
                <a:spcPts val="0"/>
              </a:spcBef>
              <a:spcAft>
                <a:spcPts val="0"/>
              </a:spcAft>
              <a:buClr>
                <a:schemeClr val="dk2"/>
              </a:buClr>
              <a:buSzPts val="1100"/>
              <a:buFont typeface="Arial"/>
              <a:buNone/>
            </a:pPr>
            <a:endParaRPr dirty="0">
              <a:solidFill>
                <a:schemeClr val="dk2"/>
              </a:solidFill>
            </a:endParaRPr>
          </a:p>
          <a:p>
            <a:pPr marL="0" lvl="0" indent="0" algn="l" rtl="0">
              <a:lnSpc>
                <a:spcPct val="115000"/>
              </a:lnSpc>
              <a:spcBef>
                <a:spcPts val="0"/>
              </a:spcBef>
              <a:spcAft>
                <a:spcPts val="0"/>
              </a:spcAft>
              <a:buClr>
                <a:schemeClr val="dk2"/>
              </a:buClr>
              <a:buSzPts val="1100"/>
              <a:buFont typeface="Arial"/>
              <a:buNone/>
            </a:pPr>
            <a:r>
              <a:rPr lang="en" dirty="0">
                <a:solidFill>
                  <a:schemeClr val="dk2"/>
                </a:solidFill>
              </a:rPr>
              <a:t>New buisness model - not limite to a country unregulated, </a:t>
            </a:r>
            <a:endParaRPr dirty="0"/>
          </a:p>
          <a:p>
            <a:pPr marL="0" lvl="0" indent="0" algn="l" rtl="0">
              <a:spcBef>
                <a:spcPts val="0"/>
              </a:spcBef>
              <a:spcAft>
                <a:spcPts val="0"/>
              </a:spcAft>
              <a:buClr>
                <a:schemeClr val="dk2"/>
              </a:buClr>
              <a:buSzPts val="1100"/>
              <a:buFont typeface="Arial"/>
              <a:buNone/>
            </a:pPr>
            <a:r>
              <a:rPr lang="en" sz="1600" dirty="0">
                <a:solidFill>
                  <a:schemeClr val="dk2"/>
                </a:solidFill>
                <a:latin typeface="Proxima Nova"/>
                <a:ea typeface="Proxima Nova"/>
                <a:cs typeface="Proxima Nova"/>
                <a:sym typeface="Proxima Nova"/>
              </a:rPr>
              <a:t>Compare this to Ethereum which raised $18million in its crowdsale!</a:t>
            </a:r>
            <a:endParaRPr sz="1600"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dirty="0">
                <a:solidFill>
                  <a:schemeClr val="dk2"/>
                </a:solidFill>
                <a:latin typeface="Proxima Nova"/>
                <a:ea typeface="Proxima Nova"/>
                <a:cs typeface="Proxima Nova"/>
                <a:sym typeface="Proxima Nova"/>
              </a:rPr>
              <a:t>Ethereum was technically an ICO.</a:t>
            </a:r>
            <a:endParaRPr sz="1600"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dirty="0">
                <a:solidFill>
                  <a:schemeClr val="dk2"/>
                </a:solidFill>
                <a:latin typeface="Proxima Nova"/>
                <a:ea typeface="Proxima Nova"/>
                <a:cs typeface="Proxima Nova"/>
                <a:sym typeface="Proxima Nova"/>
              </a:rPr>
              <a:t>CAUTION: </a:t>
            </a:r>
            <a:endParaRPr sz="1600"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dirty="0">
                <a:solidFill>
                  <a:schemeClr val="dk2"/>
                </a:solidFill>
                <a:latin typeface="Proxima Nova"/>
                <a:ea typeface="Proxima Nova"/>
                <a:cs typeface="Proxima Nova"/>
                <a:sym typeface="Proxima Nova"/>
              </a:rPr>
              <a:t>Not fully finished or even built products - just whitepapers, no past track record, no regulation</a:t>
            </a:r>
            <a:endParaRPr sz="1600" dirty="0">
              <a:solidFill>
                <a:schemeClr val="dk2"/>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2"/>
              </a:buClr>
              <a:buSzPts val="1100"/>
              <a:buChar char="○"/>
            </a:pPr>
            <a:r>
              <a:rPr lang="en" dirty="0">
                <a:solidFill>
                  <a:schemeClr val="dk2"/>
                </a:solidFill>
              </a:rPr>
              <a:t>“Selling a non-existent product and promising tokens.”</a:t>
            </a:r>
            <a:endParaRPr dirty="0">
              <a:solidFill>
                <a:schemeClr val="dk2"/>
              </a:solidFill>
            </a:endParaRPr>
          </a:p>
          <a:p>
            <a:pPr marL="0" marR="0" lvl="0" indent="0" algn="l" rtl="0">
              <a:lnSpc>
                <a:spcPct val="115000"/>
              </a:lnSpc>
              <a:spcBef>
                <a:spcPts val="0"/>
              </a:spcBef>
              <a:spcAft>
                <a:spcPts val="0"/>
              </a:spcAft>
              <a:buNone/>
            </a:pPr>
            <a:endParaRPr dirty="0"/>
          </a:p>
          <a:p>
            <a:pPr marL="0" marR="0" lvl="0" indent="0" algn="l" rtl="0">
              <a:lnSpc>
                <a:spcPct val="115000"/>
              </a:lnSpc>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2c08a9f0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32c08a9f0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SzPts val="1400"/>
              <a:buChar char="-"/>
            </a:pPr>
            <a:r>
              <a:rPr lang="en" dirty="0"/>
              <a:t>Tweet quote </a:t>
            </a:r>
            <a:endParaRPr dirty="0"/>
          </a:p>
          <a:p>
            <a:pPr marL="457200" marR="0" lvl="0" indent="-317500" algn="l" rtl="0">
              <a:lnSpc>
                <a:spcPct val="115000"/>
              </a:lnSpc>
              <a:spcBef>
                <a:spcPts val="0"/>
              </a:spcBef>
              <a:spcAft>
                <a:spcPts val="0"/>
              </a:spcAft>
              <a:buSzPts val="1400"/>
              <a:buChar char="-"/>
            </a:pPr>
            <a:r>
              <a:rPr lang="en" dirty="0"/>
              <a:t>This shows that ICOs are leveling the playing field for investments </a:t>
            </a:r>
            <a:endParaRPr dirty="0"/>
          </a:p>
          <a:p>
            <a:pPr marL="457200" marR="0" lvl="0" indent="-317500" algn="l" rtl="0">
              <a:lnSpc>
                <a:spcPct val="115000"/>
              </a:lnSpc>
              <a:spcBef>
                <a:spcPts val="0"/>
              </a:spcBef>
              <a:spcAft>
                <a:spcPts val="0"/>
              </a:spcAft>
              <a:buSzPts val="1400"/>
              <a:buChar char="-"/>
            </a:pPr>
            <a:r>
              <a:rPr lang="en" dirty="0"/>
              <a:t>Normal people now can invest in any blockchain project they want to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66cbc129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66cbc129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Bitcoin'in kökleri özgürlükçülükle başlar.</a:t>
            </a:r>
            <a:endParaRPr/>
          </a:p>
          <a:p>
            <a:pPr marL="0" lvl="0" indent="0" algn="l" rtl="0">
              <a:lnSpc>
                <a:spcPct val="115000"/>
              </a:lnSpc>
              <a:spcBef>
                <a:spcPts val="1200"/>
              </a:spcBef>
              <a:spcAft>
                <a:spcPts val="0"/>
              </a:spcAft>
              <a:buClr>
                <a:schemeClr val="dk1"/>
              </a:buClr>
              <a:buSzPts val="1100"/>
              <a:buFont typeface="Arial"/>
              <a:buNone/>
            </a:pPr>
            <a:r>
              <a:rPr lang="en"/>
              <a:t>Liberteryenizm, merkezi otoritenin mümkün olduğunca az olması gerektiğine inanan politik bir ideolojidir.</a:t>
            </a:r>
            <a:endParaRPr/>
          </a:p>
          <a:p>
            <a:pPr marL="0" lvl="0" indent="0" algn="l" rtl="0">
              <a:lnSpc>
                <a:spcPct val="115000"/>
              </a:lnSpc>
              <a:spcBef>
                <a:spcPts val="1200"/>
              </a:spcBef>
              <a:spcAft>
                <a:spcPts val="0"/>
              </a:spcAft>
              <a:buClr>
                <a:schemeClr val="dk1"/>
              </a:buClr>
              <a:buSzPts val="1100"/>
              <a:buFont typeface="Arial"/>
              <a:buNone/>
            </a:pPr>
            <a:r>
              <a:rPr lang="en"/>
              <a:t>Bireyler, kendi hayatlarının gidişatına karar verme konusunda mümkün olduğunca fazla güce sahip olmalı ve bir hükümete haklarını veya mallarını aşırı derecede feda etmek zorunda kalmamalıdır.</a:t>
            </a:r>
            <a:endParaRPr/>
          </a:p>
          <a:p>
            <a:pPr marL="0" lvl="0" indent="0" algn="l" rtl="0">
              <a:lnSpc>
                <a:spcPct val="115000"/>
              </a:lnSpc>
              <a:spcBef>
                <a:spcPts val="1200"/>
              </a:spcBef>
              <a:spcAft>
                <a:spcPts val="0"/>
              </a:spcAft>
              <a:buClr>
                <a:schemeClr val="dk1"/>
              </a:buClr>
              <a:buSzPts val="1100"/>
              <a:buFont typeface="Arial"/>
              <a:buNone/>
            </a:pPr>
            <a:r>
              <a:rPr lang="en"/>
              <a:t>Bu ideolojinin Bitcoin ile nasıl ilişkili olduğunu zaten görebilirsiniz.</a:t>
            </a:r>
            <a:endParaRPr/>
          </a:p>
          <a:p>
            <a:pPr marL="0" lvl="0" indent="0" algn="l" rtl="0">
              <a:lnSpc>
                <a:spcPct val="115000"/>
              </a:lnSpc>
              <a:spcBef>
                <a:spcPts val="1200"/>
              </a:spcBef>
              <a:spcAft>
                <a:spcPts val="0"/>
              </a:spcAft>
              <a:buClr>
                <a:schemeClr val="dk1"/>
              </a:buClr>
              <a:buSzPts val="1100"/>
              <a:buFont typeface="Arial"/>
              <a:buNone/>
            </a:pPr>
            <a:r>
              <a:rPr lang="en"/>
              <a:t>Artan merkezi devlet kontrolü, özellikle hizmetler ve bireysel bilgiler arasında, liberter hayalperestler mahremiyetle ilgilenmeye başladılar.</a:t>
            </a:r>
            <a:endParaRPr/>
          </a:p>
          <a:p>
            <a:pPr marL="0" lvl="0" indent="0" algn="l" rtl="0">
              <a:lnSpc>
                <a:spcPct val="115000"/>
              </a:lnSpc>
              <a:spcBef>
                <a:spcPts val="1200"/>
              </a:spcBef>
              <a:spcAft>
                <a:spcPts val="0"/>
              </a:spcAft>
              <a:buClr>
                <a:schemeClr val="dk1"/>
              </a:buClr>
              <a:buSzPts val="1100"/>
              <a:buFont typeface="Arial"/>
              <a:buNone/>
            </a:pPr>
            <a:r>
              <a:rPr lang="en"/>
              <a:t>Forumlar ve posta listeleri üzerindeki çevrimiçi tartışmalardan iki grup oluştu: Her ikisi de kişinin gizliliğini korumak için kriptografinin kullanılmasını savundular: Cypherpunk'lar ve Kripto-anarşistler.</a:t>
            </a:r>
            <a:endParaRPr/>
          </a:p>
          <a:p>
            <a:pPr marL="0" lvl="0" indent="0" algn="l" rtl="0">
              <a:lnSpc>
                <a:spcPct val="115000"/>
              </a:lnSpc>
              <a:spcBef>
                <a:spcPts val="1200"/>
              </a:spcBef>
              <a:spcAft>
                <a:spcPts val="0"/>
              </a:spcAft>
              <a:buClr>
                <a:schemeClr val="dk1"/>
              </a:buClr>
              <a:buSzPts val="1100"/>
              <a:buFont typeface="Arial"/>
              <a:buNone/>
            </a:pPr>
            <a:r>
              <a:rPr lang="en"/>
              <a:t>Tüm bunların arkasındaki arka planı biraz açıklamadan önce, önce şu alıntıya bakalım:</a:t>
            </a:r>
            <a:endParaRPr/>
          </a:p>
          <a:p>
            <a:pPr marL="0" lvl="0" indent="0" algn="l" rtl="0">
              <a:lnSpc>
                <a:spcPct val="115000"/>
              </a:lnSpc>
              <a:spcBef>
                <a:spcPts val="1200"/>
              </a:spcBef>
              <a:spcAft>
                <a:spcPts val="0"/>
              </a:spcAft>
              <a:buClr>
                <a:schemeClr val="dk1"/>
              </a:buClr>
              <a:buSzPts val="1100"/>
              <a:buFont typeface="Arial"/>
              <a:buNone/>
            </a:pPr>
            <a:r>
              <a:rPr lang="en"/>
              <a:t>“Elektronik çağda açık bir toplum için mahremiyet gereklidir. Gizlilik sır değildir.</a:t>
            </a:r>
            <a:endParaRPr/>
          </a:p>
          <a:p>
            <a:pPr marL="0" lvl="0" indent="0" algn="l" rtl="0">
              <a:lnSpc>
                <a:spcPct val="115000"/>
              </a:lnSpc>
              <a:spcBef>
                <a:spcPts val="1200"/>
              </a:spcBef>
              <a:spcAft>
                <a:spcPts val="0"/>
              </a:spcAft>
              <a:buClr>
                <a:schemeClr val="dk1"/>
              </a:buClr>
              <a:buSzPts val="1100"/>
              <a:buFont typeface="Arial"/>
              <a:buNone/>
            </a:pPr>
            <a:r>
              <a:rPr lang="en"/>
              <a:t>Özel bir konu, tüm dünyanın bilmesini istemediği bir şeydir, ancak sır bir konu, kimsenin bilmesini istemediği bir şeydir. Mahremiyet, kendini dünyaya seçici olarak ifşa etme gücüdür.”</a:t>
            </a:r>
            <a:endParaRPr/>
          </a:p>
          <a:p>
            <a:pPr marL="0" lvl="0" indent="0" algn="l" rtl="0">
              <a:lnSpc>
                <a:spcPct val="115000"/>
              </a:lnSpc>
              <a:spcBef>
                <a:spcPts val="1200"/>
              </a:spcBef>
              <a:spcAft>
                <a:spcPts val="0"/>
              </a:spcAft>
              <a:buClr>
                <a:schemeClr val="dk1"/>
              </a:buClr>
              <a:buSzPts val="1100"/>
              <a:buFont typeface="Arial"/>
              <a:buNone/>
            </a:pPr>
            <a:r>
              <a:rPr lang="en"/>
              <a:t>Bu ifade UC Berkeley'den bir bilgisayar programcısı ve matematikçi olan Eric Hughes tarafından yazılan Cypherpunk Manifesto'dan geliyor.</a:t>
            </a:r>
            <a:endParaRPr/>
          </a:p>
          <a:p>
            <a:pPr marL="0" lvl="0" indent="0" algn="l" rtl="0">
              <a:lnSpc>
                <a:spcPct val="115000"/>
              </a:lnSpc>
              <a:spcBef>
                <a:spcPts val="1200"/>
              </a:spcBef>
              <a:spcAft>
                <a:spcPts val="0"/>
              </a:spcAft>
              <a:buClr>
                <a:schemeClr val="dk1"/>
              </a:buClr>
              <a:buSzPts val="1100"/>
              <a:buFont typeface="Arial"/>
              <a:buNone/>
            </a:pPr>
            <a:r>
              <a:rPr lang="en"/>
              <a:t>Cypherpunk hareketinin kurucularından biri ve 90'larda Cypherpunk posta listesini kurup yönetti.</a:t>
            </a:r>
            <a:endParaRPr/>
          </a:p>
          <a:p>
            <a:pPr marL="457200" lvl="0" indent="0" algn="l" rtl="0">
              <a:lnSpc>
                <a:spcPct val="115000"/>
              </a:lnSpc>
              <a:spcBef>
                <a:spcPts val="120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e50446886_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e50446886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Proxima Nova"/>
                <a:ea typeface="Proxima Nova"/>
                <a:cs typeface="Proxima Nova"/>
                <a:sym typeface="Proxima Nova"/>
              </a:rPr>
              <a:t>DogeCoin: </a:t>
            </a:r>
            <a:endParaRPr sz="1600" dirty="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dirty="0">
                <a:solidFill>
                  <a:schemeClr val="dk2"/>
                </a:solidFill>
                <a:latin typeface="Proxima Nova"/>
                <a:ea typeface="Proxima Nova"/>
                <a:cs typeface="Proxima Nova"/>
                <a:sym typeface="Proxima Nova"/>
              </a:rPr>
              <a:t>Anonymous, a ‘tipping coin’ in a way</a:t>
            </a:r>
            <a:endParaRPr sz="1600" dirty="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dirty="0">
                <a:solidFill>
                  <a:schemeClr val="dk2"/>
                </a:solidFill>
                <a:latin typeface="Proxima Nova"/>
                <a:ea typeface="Proxima Nova"/>
                <a:cs typeface="Proxima Nova"/>
                <a:sym typeface="Proxima Nova"/>
              </a:rPr>
              <a:t>Low transaction fee + fast transactions  </a:t>
            </a:r>
            <a:endParaRPr sz="1600" dirty="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dirty="0">
                <a:solidFill>
                  <a:schemeClr val="dk2"/>
                </a:solidFill>
                <a:latin typeface="Proxima Nova"/>
                <a:ea typeface="Proxima Nova"/>
                <a:cs typeface="Proxima Nova"/>
                <a:sym typeface="Proxima Nova"/>
              </a:rPr>
              <a:t>Unique: ease of use, can send 10c to fav comment or 100 dollars to a charity easily or fans can send a few dollars to a online personality directly instead of giving likes </a:t>
            </a:r>
            <a:endParaRPr sz="16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600"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dirty="0">
                <a:solidFill>
                  <a:schemeClr val="dk2"/>
                </a:solidFill>
                <a:latin typeface="Proxima Nova"/>
                <a:ea typeface="Proxima Nova"/>
                <a:cs typeface="Proxima Nova"/>
                <a:sym typeface="Proxima Nova"/>
              </a:rPr>
              <a:t>The space is always growing:</a:t>
            </a:r>
            <a:endParaRPr sz="1600" dirty="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dirty="0">
                <a:solidFill>
                  <a:schemeClr val="dk2"/>
                </a:solidFill>
                <a:latin typeface="Proxima Nova"/>
                <a:ea typeface="Proxima Nova"/>
                <a:cs typeface="Proxima Nova"/>
                <a:sym typeface="Proxima Nova"/>
              </a:rPr>
              <a:t>Libertarian decentralization </a:t>
            </a:r>
            <a:endParaRPr sz="1600" dirty="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dirty="0">
                <a:solidFill>
                  <a:schemeClr val="dk2"/>
                </a:solidFill>
                <a:latin typeface="Proxima Nova"/>
                <a:ea typeface="Proxima Nova"/>
                <a:cs typeface="Proxima Nova"/>
                <a:sym typeface="Proxima Nova"/>
              </a:rPr>
              <a:t>Anonymity and de-regulation</a:t>
            </a:r>
            <a:endParaRPr sz="1600" dirty="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dirty="0">
                <a:solidFill>
                  <a:schemeClr val="dk2"/>
                </a:solidFill>
                <a:latin typeface="Proxima Nova"/>
                <a:ea typeface="Proxima Nova"/>
                <a:cs typeface="Proxima Nova"/>
                <a:sym typeface="Proxima Nova"/>
              </a:rPr>
              <a:t>Privacy of data</a:t>
            </a:r>
            <a:endParaRPr dirty="0"/>
          </a:p>
          <a:p>
            <a:pPr marL="0" marR="0" lvl="0" indent="0" algn="l" rtl="0">
              <a:lnSpc>
                <a:spcPct val="115000"/>
              </a:lnSpc>
              <a:spcBef>
                <a:spcPts val="0"/>
              </a:spcBef>
              <a:spcAft>
                <a:spcPts val="0"/>
              </a:spcAft>
              <a:buNone/>
            </a:pPr>
            <a:endParaRPr dirty="0"/>
          </a:p>
          <a:p>
            <a:pPr marL="0" lvl="0" indent="0" algn="l" rtl="0">
              <a:spcBef>
                <a:spcPts val="0"/>
              </a:spcBef>
              <a:spcAft>
                <a:spcPts val="0"/>
              </a:spcAft>
              <a:buClr>
                <a:schemeClr val="dk2"/>
              </a:buClr>
              <a:buSzPts val="1100"/>
              <a:buFont typeface="Arial"/>
              <a:buNone/>
            </a:pPr>
            <a:r>
              <a:rPr lang="en" sz="1600" dirty="0">
                <a:solidFill>
                  <a:schemeClr val="dk2"/>
                </a:solidFill>
                <a:latin typeface="Proxima Nova"/>
                <a:ea typeface="Proxima Nova"/>
                <a:cs typeface="Proxima Nova"/>
                <a:sym typeface="Proxima Nova"/>
              </a:rPr>
              <a:t>Monero:</a:t>
            </a:r>
            <a:endParaRPr sz="1600" dirty="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dirty="0">
                <a:solidFill>
                  <a:schemeClr val="dk2"/>
                </a:solidFill>
                <a:latin typeface="Proxima Nova"/>
                <a:ea typeface="Proxima Nova"/>
                <a:cs typeface="Proxima Nova"/>
                <a:sym typeface="Proxima Nova"/>
              </a:rPr>
              <a:t>Confidential Transactions</a:t>
            </a:r>
            <a:endParaRPr sz="16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600" dirty="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dirty="0">
                <a:solidFill>
                  <a:schemeClr val="dk2"/>
                </a:solidFill>
                <a:latin typeface="Proxima Nova"/>
                <a:ea typeface="Proxima Nova"/>
                <a:cs typeface="Proxima Nova"/>
                <a:sym typeface="Proxima Nova"/>
              </a:rPr>
              <a:t>ZCash:</a:t>
            </a:r>
            <a:endParaRPr sz="1600" dirty="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dirty="0">
                <a:solidFill>
                  <a:schemeClr val="dk2"/>
                </a:solidFill>
                <a:latin typeface="Proxima Nova"/>
                <a:ea typeface="Proxima Nova"/>
                <a:cs typeface="Proxima Nova"/>
                <a:sym typeface="Proxima Nova"/>
              </a:rPr>
              <a:t>Verification and Privacy of Data</a:t>
            </a:r>
            <a:endParaRPr sz="16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600" dirty="0">
              <a:solidFill>
                <a:schemeClr val="dk2"/>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dk2"/>
              </a:buClr>
              <a:buSzPts val="1100"/>
              <a:buFont typeface="Arial"/>
              <a:buNone/>
            </a:pPr>
            <a:endParaRPr sz="1600" dirty="0">
              <a:solidFill>
                <a:schemeClr val="dk2"/>
              </a:solidFill>
              <a:latin typeface="Proxima Nova"/>
              <a:ea typeface="Proxima Nova"/>
              <a:cs typeface="Proxima Nova"/>
              <a:sym typeface="Proxima No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66cbc129a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66cbc129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Cypherpunk'lar bir kripto para birimi tasarladılar ve ilk denemelerinde başarısız oldular.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Gerçek bir kripto para birimi yaratmaya yönelik birkaç erken girişim, yakın olmalarına rağmen başarısız oldu.</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Bu erken başarısızlıklar, hatalardan ders almaları için ilham verdi.</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Mevcut finansal sistem, bireysel gizliliğe yönelik en büyük tehditlerden biri olduğu için, kriptograf David Chaum, genel ve özel anahtar kriptografisindeki en son gelişmeleri kullanarak Digicash'i uyguladı.</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Chaum, UC Berkeley'de okurken “kör imzaları” icat etmişti.</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Kör imzalar, kullanıcıların kimliklerini ortaya koymadan işlemlerde oturum açmalarına izin verdi.</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Digicash, çevrimiçi işlemler gerçekleştiren kullanıcılar için tam bir gizlilik sözü verdi ve bankaların ve hükümetlerin kişisel çevrimiçi ödemeleri izlemesini engelleyen bir kriptografik protokoller sistemi içeriyordu.</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Ancak ironik bir şekilde Digicash en çok korktuğu şey yüzünden başarısız oldu: merkezileşme.</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Digicash, Chaum'un kendi şirketi tarafından tasarlandı ve eğer şirketi bir gün batarsa, Digicash da onunla birlikte gidecekti.</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Ve tam olarak bu oldu.</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Chaum'un şirketi DigiCash Inc, sonunda 1998'de iflasa yol açan DigiCash sistemindeki her bir dijital imzayı doğrulama zorunluluğunun ezici yükünü taşıyordu.</a:t>
            </a:r>
            <a:endParaRPr>
              <a:solidFill>
                <a:schemeClr val="dk2"/>
              </a:solidFill>
              <a:latin typeface="Proxima Nova"/>
              <a:ea typeface="Proxima Nova"/>
              <a:cs typeface="Proxima Nova"/>
              <a:sym typeface="Proxima Nova"/>
            </a:endParaRPr>
          </a:p>
          <a:p>
            <a:pPr marL="457200" lvl="0" indent="0" algn="l" rtl="0">
              <a:lnSpc>
                <a:spcPct val="115000"/>
              </a:lnSpc>
              <a:spcBef>
                <a:spcPts val="1200"/>
              </a:spcBef>
              <a:spcAft>
                <a:spcPts val="0"/>
              </a:spcAft>
              <a:buNone/>
            </a:pPr>
            <a:endParaRPr>
              <a:solidFill>
                <a:schemeClr val="dk2"/>
              </a:solidFill>
              <a:latin typeface="Proxima Nova"/>
              <a:ea typeface="Proxima Nova"/>
              <a:cs typeface="Proxima Nova"/>
              <a:sym typeface="Proxima Nov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2bdc8412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2bdc8412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Hashcash başlangıçta e-posta spam'ını sınırlamak için bir mekanizma olarak icat edildi.</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Bir e-posta göndermek için, bir kriptografik karma bulmacayı çözmeli ve bir çalışma kanıtı sağlamalı.</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Yalnızca hesaplama kaynaklarını harcadıklarını kanıtladıktan sonra - e-posta başlığına bir Hashcash damgası eklenmiş olarak - birisi geçerli bir e-posta gönderebilir.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E-posta alıcıları, daha sonra, geçerli bir Hashcash damgası için e-posta başlıklarına bakarak aldıkları e-postaların geçerli olduğunu doğrulayabilirler.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Buradaki fikir, spam gönderenlerin artık e-postaları spam gönderemeyecek olmasıdır.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İstenmeyen e-posta gönderenlerin hedefleri, mesaj başına çok az maliyetle çok sayıda e-posta göndermek olduğundan, bu çok maliyetli olacaktır.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Bu nedenle, e-posta göndermeyi hesaplama açısından pahalı hale getirerek, hashcash spam göndericilerini caydırdı.</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None/>
            </a:pPr>
            <a:endParaRPr>
              <a:solidFill>
                <a:schemeClr val="dk2"/>
              </a:solidFill>
              <a:latin typeface="Proxima Nova"/>
              <a:ea typeface="Proxima Nova"/>
              <a:cs typeface="Proxima Nova"/>
              <a:sym typeface="Proxima No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2bdc8412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2bdc8412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B-money, Wei Dai tarafından yaratılan bir kripto para birimi için erken bir teklifti.</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1998'de Dai, "B-money, anonim, dağıtılmış bir elektronik nakit sistemi" başlıklı bir makale yayınladı ve daha sonra Bitcoin ve diğer kripto para birimlerini uygulamak için kullanılacak bazı temel kavramları ortaya koydu.</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B-paranın temel kavramları arasında şunlar vardı:</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Hashcash gibi bir iş kanıtı işlevi, para yaratma aracı olarak kullanılır.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Herkes, kimin neye sahip olduğunu gösteren veritabanının bir kopyasını bulundurur ve iş, toplu bir defteri güncellemek için çalışan topluluk tarafından doğrulanır.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Ve işlemler, toplu defter tutma ile gerçekleştirilir ve kriptografik hash ile doğrulanır.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İşçilere, hesaplama kaynaklarını harcayarak para yaratma çabaları için fon verilir.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Sözleşmeler ve işlemler, dijital imza ile işlemlerin yayınlanması ve imzalanması yoluyla yürütülür.</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a:solidFill>
                  <a:schemeClr val="dk2"/>
                </a:solidFill>
                <a:latin typeface="Proxima Nova"/>
                <a:ea typeface="Proxima Nova"/>
                <a:cs typeface="Proxima Nova"/>
                <a:sym typeface="Proxima Nova"/>
              </a:rPr>
              <a:t>B-money'den gelen bu fikirler daha sonra Bitcoin'in geliştirme ve tasarım felsefesini etkileyecekti.</a:t>
            </a:r>
            <a:endParaRPr>
              <a:solidFill>
                <a:schemeClr val="dk2"/>
              </a:solidFill>
              <a:latin typeface="Proxima Nova"/>
              <a:ea typeface="Proxima Nova"/>
              <a:cs typeface="Proxima Nova"/>
              <a:sym typeface="Proxima Nova"/>
            </a:endParaRPr>
          </a:p>
          <a:p>
            <a:pPr marL="0" lvl="0" indent="0" algn="l" rtl="0">
              <a:lnSpc>
                <a:spcPct val="115000"/>
              </a:lnSpc>
              <a:spcBef>
                <a:spcPts val="1200"/>
              </a:spcBef>
              <a:spcAft>
                <a:spcPts val="0"/>
              </a:spcAft>
              <a:buNone/>
            </a:pPr>
            <a:endParaRPr>
              <a:solidFill>
                <a:schemeClr val="dk2"/>
              </a:solidFill>
              <a:latin typeface="Proxima Nova"/>
              <a:ea typeface="Proxima Nova"/>
              <a:cs typeface="Proxima Nova"/>
              <a:sym typeface="Proxima No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8d9d7b0f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8d9d7b0f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2"/>
              </a:buClr>
              <a:buSzPts val="1100"/>
              <a:buChar char="●"/>
            </a:pPr>
            <a:r>
              <a:rPr lang="en">
                <a:solidFill>
                  <a:schemeClr val="dk2"/>
                </a:solidFill>
                <a:latin typeface="Proxima Nova"/>
                <a:ea typeface="Proxima Nova"/>
                <a:cs typeface="Proxima Nova"/>
                <a:sym typeface="Proxima Nova"/>
              </a:rPr>
              <a:t>now we have this person, who goes by the pseudonym satoshi nakamoto, who writes a paper called bitcoin: a peer to peer electronic cash system</a:t>
            </a:r>
            <a:endParaRPr>
              <a:solidFill>
                <a:schemeClr val="dk2"/>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2"/>
              </a:buClr>
              <a:buSzPts val="1100"/>
              <a:buChar char="○"/>
            </a:pPr>
            <a:r>
              <a:rPr lang="en">
                <a:solidFill>
                  <a:schemeClr val="dk2"/>
                </a:solidFill>
                <a:latin typeface="Proxima Nova"/>
                <a:ea typeface="Proxima Nova"/>
                <a:cs typeface="Proxima Nova"/>
                <a:sym typeface="Proxima Nova"/>
              </a:rPr>
              <a:t>he echoes a lot of the language used by cypherpunks around the need for anonymous transaction systems and says, ok in this electronic age we need trust otherwise our transactions can be compromised, but screw trust let’s rely on cryptographic proofs</a:t>
            </a:r>
            <a:endParaRPr>
              <a:solidFill>
                <a:schemeClr val="dk2"/>
              </a:solidFill>
              <a:latin typeface="Proxima Nova"/>
              <a:ea typeface="Proxima Nova"/>
              <a:cs typeface="Proxima Nova"/>
              <a:sym typeface="Proxima Nova"/>
            </a:endParaRPr>
          </a:p>
          <a:p>
            <a:pPr marL="914400" lvl="1" indent="-298450" algn="l" rtl="0">
              <a:lnSpc>
                <a:spcPct val="115000"/>
              </a:lnSpc>
              <a:spcBef>
                <a:spcPts val="0"/>
              </a:spcBef>
              <a:spcAft>
                <a:spcPts val="0"/>
              </a:spcAft>
              <a:buClr>
                <a:schemeClr val="dk2"/>
              </a:buClr>
              <a:buSzPts val="1100"/>
              <a:buChar char="○"/>
            </a:pPr>
            <a:r>
              <a:rPr lang="en">
                <a:solidFill>
                  <a:schemeClr val="dk2"/>
                </a:solidFill>
                <a:latin typeface="Proxima Nova"/>
                <a:ea typeface="Proxima Nova"/>
                <a:cs typeface="Proxima Nova"/>
                <a:sym typeface="Proxima Nova"/>
              </a:rPr>
              <a:t>the big difference? successful decentralization, a consensus protocol for deciding on anonymous transactions </a:t>
            </a:r>
            <a:endParaRPr>
              <a:solidFill>
                <a:schemeClr val="dk2"/>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2"/>
              </a:buClr>
              <a:buSzPts val="1100"/>
              <a:buChar char="●"/>
            </a:pPr>
            <a:r>
              <a:rPr lang="en">
                <a:solidFill>
                  <a:schemeClr val="dk2"/>
                </a:solidFill>
                <a:latin typeface="Proxima Nova"/>
                <a:ea typeface="Proxima Nova"/>
                <a:cs typeface="Proxima Nova"/>
                <a:sym typeface="Proxima Nova"/>
              </a:rPr>
              <a:t>nobody cared about this paper when it was published, though, no faith the the fact that the majority of the network wouldn’t be malicious</a:t>
            </a: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a:solidFill>
                <a:schemeClr val="dk2"/>
              </a:solidFill>
              <a:latin typeface="Proxima Nova"/>
              <a:ea typeface="Proxima Nova"/>
              <a:cs typeface="Proxima Nova"/>
              <a:sym typeface="Proxima Nov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ark Version">
  <p:cSld name="No Footer_1">
    <p:bg>
      <p:bgPr>
        <a:solidFill>
          <a:srgbClr val="181818"/>
        </a:solidFill>
        <a:effectLst/>
      </p:bgPr>
    </p:bg>
    <p:spTree>
      <p:nvGrpSpPr>
        <p:cNvPr id="1" name="Shape 56"/>
        <p:cNvGrpSpPr/>
        <p:nvPr/>
      </p:nvGrpSpPr>
      <p:grpSpPr>
        <a:xfrm>
          <a:off x="0" y="0"/>
          <a:ext cx="0" cy="0"/>
          <a:chOff x="0" y="0"/>
          <a:chExt cx="0" cy="0"/>
        </a:xfrm>
      </p:grpSpPr>
      <p:sp>
        <p:nvSpPr>
          <p:cNvPr id="57" name="Google Shape;57;p12"/>
          <p:cNvSpPr/>
          <p:nvPr/>
        </p:nvSpPr>
        <p:spPr>
          <a:xfrm>
            <a:off x="5523613" y="4548966"/>
            <a:ext cx="3574800" cy="546600"/>
          </a:xfrm>
          <a:prstGeom prst="rect">
            <a:avLst/>
          </a:prstGeom>
          <a:solidFill>
            <a:srgbClr val="181818"/>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pic>
        <p:nvPicPr>
          <p:cNvPr id="58" name="Google Shape;58;p12"/>
          <p:cNvPicPr preferRelativeResize="0"/>
          <p:nvPr/>
        </p:nvPicPr>
        <p:blipFill>
          <a:blip r:embed="rId2">
            <a:alphaModFix/>
          </a:blip>
          <a:stretch>
            <a:fillRect/>
          </a:stretch>
        </p:blipFill>
        <p:spPr>
          <a:xfrm>
            <a:off x="7394835" y="4502466"/>
            <a:ext cx="1703044" cy="59313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3"/>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1" name="Google Shape;61;p13"/>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2" name="Google Shape;62;p13"/>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63" name="Google Shape;63;p13"/>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64" name="Google Shape;6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4"/>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7" name="Google Shape;67;p14"/>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8" name="Google Shape;68;p14"/>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sz="1400"/>
            </a:lvl2pPr>
            <a:lvl3pPr lvl="2" algn="ctr" rtl="0">
              <a:spcBef>
                <a:spcPts val="0"/>
              </a:spcBef>
              <a:spcAft>
                <a:spcPts val="0"/>
              </a:spcAft>
              <a:buSzPts val="1400"/>
              <a:buChar char="■"/>
              <a:defRPr sz="1400"/>
            </a:lvl3pPr>
            <a:lvl4pPr lvl="3" algn="ctr" rtl="0">
              <a:spcBef>
                <a:spcPts val="0"/>
              </a:spcBef>
              <a:spcAft>
                <a:spcPts val="0"/>
              </a:spcAft>
              <a:buSzPts val="1400"/>
              <a:buChar char="●"/>
              <a:defRPr sz="1400"/>
            </a:lvl4pPr>
            <a:lvl5pPr lvl="4" algn="ctr" rtl="0">
              <a:spcBef>
                <a:spcPts val="0"/>
              </a:spcBef>
              <a:spcAft>
                <a:spcPts val="0"/>
              </a:spcAft>
              <a:buSzPts val="1400"/>
              <a:buChar char="○"/>
              <a:defRPr sz="1400"/>
            </a:lvl5pPr>
            <a:lvl6pPr lvl="5" algn="ctr" rtl="0">
              <a:spcBef>
                <a:spcPts val="0"/>
              </a:spcBef>
              <a:spcAft>
                <a:spcPts val="0"/>
              </a:spcAft>
              <a:buSzPts val="1400"/>
              <a:buChar char="■"/>
              <a:defRPr sz="1400"/>
            </a:lvl6pPr>
            <a:lvl7pPr lvl="6" algn="ctr" rtl="0">
              <a:spcBef>
                <a:spcPts val="0"/>
              </a:spcBef>
              <a:spcAft>
                <a:spcPts val="0"/>
              </a:spcAft>
              <a:buSzPts val="1400"/>
              <a:buChar char="●"/>
              <a:defRPr sz="1400"/>
            </a:lvl7pPr>
            <a:lvl8pPr lvl="7" algn="ctr" rtl="0">
              <a:spcBef>
                <a:spcPts val="0"/>
              </a:spcBef>
              <a:spcAft>
                <a:spcPts val="0"/>
              </a:spcAft>
              <a:buSzPts val="1400"/>
              <a:buChar char="○"/>
              <a:defRPr sz="1400"/>
            </a:lvl8pPr>
            <a:lvl9pPr lvl="8" algn="ctr" rtl="0">
              <a:spcBef>
                <a:spcPts val="0"/>
              </a:spcBef>
              <a:spcAft>
                <a:spcPts val="0"/>
              </a:spcAft>
              <a:buSzPts val="1400"/>
              <a:buChar char="■"/>
              <a:defRPr sz="1400"/>
            </a:lvl9pPr>
          </a:lstStyle>
          <a:p>
            <a:endParaRPr/>
          </a:p>
        </p:txBody>
      </p:sp>
      <p:sp>
        <p:nvSpPr>
          <p:cNvPr id="69" name="Google Shape;6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a:endParaRPr/>
          </a:p>
        </p:txBody>
      </p:sp>
      <p:sp>
        <p:nvSpPr>
          <p:cNvPr id="73" name="Google Shape;73;p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o Footer">
  <p:cSld name="No Footer">
    <p:spTree>
      <p:nvGrpSpPr>
        <p:cNvPr id="1" name="Shape 18"/>
        <p:cNvGrpSpPr/>
        <p:nvPr/>
      </p:nvGrpSpPr>
      <p:grpSpPr>
        <a:xfrm>
          <a:off x="0" y="0"/>
          <a:ext cx="0" cy="0"/>
          <a:chOff x="0" y="0"/>
          <a:chExt cx="0" cy="0"/>
        </a:xfrm>
      </p:grpSpPr>
      <p:sp>
        <p:nvSpPr>
          <p:cNvPr id="19" name="Google Shape;19;p3"/>
          <p:cNvSpPr/>
          <p:nvPr/>
        </p:nvSpPr>
        <p:spPr>
          <a:xfrm>
            <a:off x="6006983" y="4568888"/>
            <a:ext cx="3028200" cy="469500"/>
          </a:xfrm>
          <a:prstGeom prst="rect">
            <a:avLst/>
          </a:prstGeom>
          <a:solidFill>
            <a:schemeClr val="l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Version">
  <p:cSld name="No Footer_1">
    <p:bg>
      <p:bgPr>
        <a:solidFill>
          <a:srgbClr val="181818"/>
        </a:solidFill>
        <a:effectLst/>
      </p:bgPr>
    </p:bg>
    <p:spTree>
      <p:nvGrpSpPr>
        <p:cNvPr id="1" name="Shape 20"/>
        <p:cNvGrpSpPr/>
        <p:nvPr/>
      </p:nvGrpSpPr>
      <p:grpSpPr>
        <a:xfrm>
          <a:off x="0" y="0"/>
          <a:ext cx="0" cy="0"/>
          <a:chOff x="0" y="0"/>
          <a:chExt cx="0" cy="0"/>
        </a:xfrm>
      </p:grpSpPr>
      <p:sp>
        <p:nvSpPr>
          <p:cNvPr id="21" name="Google Shape;21;p4"/>
          <p:cNvSpPr/>
          <p:nvPr/>
        </p:nvSpPr>
        <p:spPr>
          <a:xfrm>
            <a:off x="5523613" y="4548966"/>
            <a:ext cx="3574800" cy="546600"/>
          </a:xfrm>
          <a:prstGeom prst="rect">
            <a:avLst/>
          </a:prstGeom>
          <a:solidFill>
            <a:srgbClr val="181818"/>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pic>
        <p:nvPicPr>
          <p:cNvPr id="22" name="Google Shape;22;p4"/>
          <p:cNvPicPr preferRelativeResize="0"/>
          <p:nvPr/>
        </p:nvPicPr>
        <p:blipFill>
          <a:blip r:embed="rId2">
            <a:alphaModFix/>
          </a:blip>
          <a:stretch>
            <a:fillRect/>
          </a:stretch>
        </p:blipFill>
        <p:spPr>
          <a:xfrm>
            <a:off x="7394835" y="4502466"/>
            <a:ext cx="1703044" cy="59313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5"/>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5" name="Google Shape;25;p5"/>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6" name="Google Shape;26;p5"/>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27" name="Google Shape;27;p5"/>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28" name="Google Shape;2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6"/>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31" name="Google Shape;31;p6"/>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32" name="Google Shape;32;p6"/>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7"/>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7" name="Google Shape;37;p7"/>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5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o Footer">
  <p:cSld name="No Footer">
    <p:spTree>
      <p:nvGrpSpPr>
        <p:cNvPr id="1" name="Shape 54"/>
        <p:cNvGrpSpPr/>
        <p:nvPr/>
      </p:nvGrpSpPr>
      <p:grpSpPr>
        <a:xfrm>
          <a:off x="0" y="0"/>
          <a:ext cx="0" cy="0"/>
          <a:chOff x="0" y="0"/>
          <a:chExt cx="0" cy="0"/>
        </a:xfrm>
      </p:grpSpPr>
      <p:sp>
        <p:nvSpPr>
          <p:cNvPr id="55" name="Google Shape;55;p11"/>
          <p:cNvSpPr/>
          <p:nvPr/>
        </p:nvSpPr>
        <p:spPr>
          <a:xfrm>
            <a:off x="6006983" y="4568888"/>
            <a:ext cx="3028200" cy="469500"/>
          </a:xfrm>
          <a:prstGeom prst="rect">
            <a:avLst/>
          </a:prstGeom>
          <a:solidFill>
            <a:schemeClr val="l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2.png"/><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p:nvPr/>
        </p:nvSpPr>
        <p:spPr>
          <a:xfrm>
            <a:off x="8289184" y="0"/>
            <a:ext cx="277200" cy="3348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7" name="Google Shape;7;p1"/>
          <p:cNvSpPr txBox="1"/>
          <p:nvPr/>
        </p:nvSpPr>
        <p:spPr>
          <a:xfrm>
            <a:off x="8271633" y="69757"/>
            <a:ext cx="333300" cy="19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lt1"/>
              </a:buClr>
              <a:buFont typeface="Montserrat"/>
              <a:buNone/>
            </a:pPr>
            <a:fld id="{00000000-1234-1234-1234-123412341234}" type="slidenum">
              <a:rPr lang="en" sz="800" b="1" i="0" u="none" strike="noStrike" cap="none">
                <a:solidFill>
                  <a:schemeClr val="lt1"/>
                </a:solidFill>
                <a:latin typeface="Montserrat"/>
                <a:ea typeface="Montserrat"/>
                <a:cs typeface="Montserrat"/>
                <a:sym typeface="Montserrat"/>
              </a:rPr>
              <a:t>‹#›</a:t>
            </a:fld>
            <a:r>
              <a:rPr lang="en" sz="800" b="1" i="0" u="none" strike="noStrike" cap="none">
                <a:solidFill>
                  <a:schemeClr val="lt1"/>
                </a:solidFill>
                <a:latin typeface="Montserrat"/>
                <a:ea typeface="Montserrat"/>
                <a:cs typeface="Montserrat"/>
                <a:sym typeface="Montserrat"/>
              </a:rPr>
              <a:t>  </a:t>
            </a:r>
            <a:endParaRPr sz="500"/>
          </a:p>
        </p:txBody>
      </p:sp>
      <p:pic>
        <p:nvPicPr>
          <p:cNvPr id="8" name="Google Shape;8;p1"/>
          <p:cNvPicPr preferRelativeResize="0"/>
          <p:nvPr/>
        </p:nvPicPr>
        <p:blipFill>
          <a:blip r:embed="rId9">
            <a:alphaModFix/>
          </a:blip>
          <a:stretch>
            <a:fillRect/>
          </a:stretch>
        </p:blipFill>
        <p:spPr>
          <a:xfrm>
            <a:off x="7395923" y="4516078"/>
            <a:ext cx="1681799" cy="586970"/>
          </a:xfrm>
          <a:prstGeom prst="rect">
            <a:avLst/>
          </a:prstGeom>
          <a:noFill/>
          <a:ln>
            <a:noFill/>
          </a:ln>
        </p:spPr>
      </p:pic>
      <p:pic>
        <p:nvPicPr>
          <p:cNvPr id="9" name="Google Shape;9;p1"/>
          <p:cNvPicPr preferRelativeResize="0"/>
          <p:nvPr/>
        </p:nvPicPr>
        <p:blipFill>
          <a:blip r:embed="rId10">
            <a:alphaModFix/>
          </a:blip>
          <a:stretch>
            <a:fillRect/>
          </a:stretch>
        </p:blipFill>
        <p:spPr>
          <a:xfrm>
            <a:off x="106237" y="0"/>
            <a:ext cx="1114510" cy="1114510"/>
          </a:xfrm>
          <a:prstGeom prst="rect">
            <a:avLst/>
          </a:prstGeom>
          <a:noFill/>
          <a:ln>
            <a:noFill/>
          </a:ln>
        </p:spPr>
      </p:pic>
      <p:sp>
        <p:nvSpPr>
          <p:cNvPr id="10" name="Google Shape;10;p1"/>
          <p:cNvSpPr/>
          <p:nvPr/>
        </p:nvSpPr>
        <p:spPr>
          <a:xfrm rot="10800000">
            <a:off x="281655" y="440694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1" name="Google Shape;11;p1"/>
          <p:cNvSpPr/>
          <p:nvPr/>
        </p:nvSpPr>
        <p:spPr>
          <a:xfrm rot="10800000">
            <a:off x="156381" y="4406881"/>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2" name="Google Shape;12;p1"/>
          <p:cNvSpPr/>
          <p:nvPr/>
        </p:nvSpPr>
        <p:spPr>
          <a:xfrm rot="10800000">
            <a:off x="433797" y="461447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3" name="Google Shape;13;p1"/>
          <p:cNvSpPr/>
          <p:nvPr/>
        </p:nvSpPr>
        <p:spPr>
          <a:xfrm rot="10800000">
            <a:off x="106196" y="4680990"/>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4" name="Google Shape;14;p1"/>
          <p:cNvSpPr/>
          <p:nvPr/>
        </p:nvSpPr>
        <p:spPr>
          <a:xfrm rot="10800000">
            <a:off x="232448" y="4921594"/>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5" name="Google Shape;15;p1"/>
          <p:cNvSpPr/>
          <p:nvPr/>
        </p:nvSpPr>
        <p:spPr>
          <a:xfrm rot="10800000">
            <a:off x="435820" y="417403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6" name="Google Shape;16;p1"/>
          <p:cNvSpPr/>
          <p:nvPr/>
        </p:nvSpPr>
        <p:spPr>
          <a:xfrm>
            <a:off x="257086" y="410731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
        <p:cNvGrpSpPr/>
        <p:nvPr/>
      </p:nvGrpSpPr>
      <p:grpSpPr>
        <a:xfrm>
          <a:off x="0" y="0"/>
          <a:ext cx="0" cy="0"/>
          <a:chOff x="0" y="0"/>
          <a:chExt cx="0" cy="0"/>
        </a:xfrm>
      </p:grpSpPr>
      <p:sp>
        <p:nvSpPr>
          <p:cNvPr id="42" name="Google Shape;42;p9"/>
          <p:cNvSpPr/>
          <p:nvPr/>
        </p:nvSpPr>
        <p:spPr>
          <a:xfrm>
            <a:off x="8289184" y="0"/>
            <a:ext cx="277200" cy="334800"/>
          </a:xfrm>
          <a:prstGeom prst="rect">
            <a:avLst/>
          </a:prstGeom>
          <a:solidFill>
            <a:schemeClr val="accen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43" name="Google Shape;43;p9"/>
          <p:cNvSpPr txBox="1"/>
          <p:nvPr/>
        </p:nvSpPr>
        <p:spPr>
          <a:xfrm>
            <a:off x="8271633" y="69757"/>
            <a:ext cx="333300" cy="19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lt1"/>
              </a:buClr>
              <a:buFont typeface="Montserrat"/>
              <a:buNone/>
            </a:pPr>
            <a:fld id="{00000000-1234-1234-1234-123412341234}" type="slidenum">
              <a:rPr lang="en" sz="800" b="1" i="0" u="none" strike="noStrike" cap="none">
                <a:solidFill>
                  <a:schemeClr val="lt1"/>
                </a:solidFill>
                <a:latin typeface="Montserrat"/>
                <a:ea typeface="Montserrat"/>
                <a:cs typeface="Montserrat"/>
                <a:sym typeface="Montserrat"/>
              </a:rPr>
              <a:t>‹#›</a:t>
            </a:fld>
            <a:r>
              <a:rPr lang="en" sz="800" b="1" i="0" u="none" strike="noStrike" cap="none">
                <a:solidFill>
                  <a:schemeClr val="lt1"/>
                </a:solidFill>
                <a:latin typeface="Montserrat"/>
                <a:ea typeface="Montserrat"/>
                <a:cs typeface="Montserrat"/>
                <a:sym typeface="Montserrat"/>
              </a:rPr>
              <a:t>  </a:t>
            </a:r>
            <a:endParaRPr sz="500"/>
          </a:p>
        </p:txBody>
      </p:sp>
      <p:pic>
        <p:nvPicPr>
          <p:cNvPr id="44" name="Google Shape;44;p9"/>
          <p:cNvPicPr preferRelativeResize="0"/>
          <p:nvPr/>
        </p:nvPicPr>
        <p:blipFill>
          <a:blip r:embed="rId9">
            <a:alphaModFix/>
          </a:blip>
          <a:stretch>
            <a:fillRect/>
          </a:stretch>
        </p:blipFill>
        <p:spPr>
          <a:xfrm>
            <a:off x="7395923" y="4516078"/>
            <a:ext cx="1681799" cy="586970"/>
          </a:xfrm>
          <a:prstGeom prst="rect">
            <a:avLst/>
          </a:prstGeom>
          <a:noFill/>
          <a:ln>
            <a:noFill/>
          </a:ln>
        </p:spPr>
      </p:pic>
      <p:pic>
        <p:nvPicPr>
          <p:cNvPr id="45" name="Google Shape;45;p9"/>
          <p:cNvPicPr preferRelativeResize="0"/>
          <p:nvPr/>
        </p:nvPicPr>
        <p:blipFill>
          <a:blip r:embed="rId10">
            <a:alphaModFix/>
          </a:blip>
          <a:stretch>
            <a:fillRect/>
          </a:stretch>
        </p:blipFill>
        <p:spPr>
          <a:xfrm>
            <a:off x="106237" y="0"/>
            <a:ext cx="1114510" cy="1114510"/>
          </a:xfrm>
          <a:prstGeom prst="rect">
            <a:avLst/>
          </a:prstGeom>
          <a:noFill/>
          <a:ln>
            <a:noFill/>
          </a:ln>
        </p:spPr>
      </p:pic>
      <p:sp>
        <p:nvSpPr>
          <p:cNvPr id="46" name="Google Shape;46;p9"/>
          <p:cNvSpPr/>
          <p:nvPr/>
        </p:nvSpPr>
        <p:spPr>
          <a:xfrm rot="10800000">
            <a:off x="281655" y="440694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47" name="Google Shape;47;p9"/>
          <p:cNvSpPr/>
          <p:nvPr/>
        </p:nvSpPr>
        <p:spPr>
          <a:xfrm rot="10800000">
            <a:off x="156381" y="4406881"/>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48" name="Google Shape;48;p9"/>
          <p:cNvSpPr/>
          <p:nvPr/>
        </p:nvSpPr>
        <p:spPr>
          <a:xfrm rot="10800000">
            <a:off x="433797" y="461447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49" name="Google Shape;49;p9"/>
          <p:cNvSpPr/>
          <p:nvPr/>
        </p:nvSpPr>
        <p:spPr>
          <a:xfrm rot="10800000">
            <a:off x="106196" y="4680990"/>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0" name="Google Shape;50;p9"/>
          <p:cNvSpPr/>
          <p:nvPr/>
        </p:nvSpPr>
        <p:spPr>
          <a:xfrm rot="10800000">
            <a:off x="232448" y="4921594"/>
            <a:ext cx="126300" cy="1092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1" name="Google Shape;51;p9"/>
          <p:cNvSpPr/>
          <p:nvPr/>
        </p:nvSpPr>
        <p:spPr>
          <a:xfrm rot="10800000">
            <a:off x="435820" y="4174033"/>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52" name="Google Shape;52;p9"/>
          <p:cNvSpPr/>
          <p:nvPr/>
        </p:nvSpPr>
        <p:spPr>
          <a:xfrm>
            <a:off x="257086" y="4107319"/>
            <a:ext cx="77100" cy="66600"/>
          </a:xfrm>
          <a:prstGeom prst="triangl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bitcointalk.org/index.php?topic=137.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hyperlink" Target="http://www.businessinsider.com/jp-morgans-jamie-dimon-on-bitcoin-2014-1"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hyperlink" Target="http://fortune.com/2015/11/04/jamie-dimon-virtual-currency-bitcoin/"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jp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descr="xagqoinfsu4-ronald-yang.jpg"/>
          <p:cNvPicPr preferRelativeResize="0"/>
          <p:nvPr/>
        </p:nvPicPr>
        <p:blipFill rotWithShape="1">
          <a:blip r:embed="rId3">
            <a:alphaModFix/>
          </a:blip>
          <a:srcRect t="4229" b="4229"/>
          <a:stretch/>
        </p:blipFill>
        <p:spPr>
          <a:xfrm>
            <a:off x="-1191" y="0"/>
            <a:ext cx="9144000" cy="5143500"/>
          </a:xfrm>
          <a:prstGeom prst="rect">
            <a:avLst/>
          </a:prstGeom>
          <a:solidFill>
            <a:srgbClr val="F2F2F2"/>
          </a:solidFill>
          <a:ln>
            <a:noFill/>
          </a:ln>
        </p:spPr>
      </p:pic>
      <p:sp>
        <p:nvSpPr>
          <p:cNvPr id="83" name="Google Shape;83;p17"/>
          <p:cNvSpPr/>
          <p:nvPr/>
        </p:nvSpPr>
        <p:spPr>
          <a:xfrm>
            <a:off x="-9" y="0"/>
            <a:ext cx="9144000" cy="5143500"/>
          </a:xfrm>
          <a:prstGeom prst="rect">
            <a:avLst/>
          </a:prstGeom>
          <a:solidFill>
            <a:srgbClr val="181818">
              <a:alpha val="90380"/>
            </a:srgbClr>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FFFF"/>
              </a:solidFill>
              <a:latin typeface="Lato"/>
              <a:ea typeface="Lato"/>
              <a:cs typeface="Lato"/>
              <a:sym typeface="Lato"/>
            </a:endParaRPr>
          </a:p>
        </p:txBody>
      </p:sp>
      <p:sp>
        <p:nvSpPr>
          <p:cNvPr id="84" name="Google Shape;84;p17"/>
          <p:cNvSpPr/>
          <p:nvPr/>
        </p:nvSpPr>
        <p:spPr>
          <a:xfrm>
            <a:off x="5061091" y="1090644"/>
            <a:ext cx="3792300" cy="3268200"/>
          </a:xfrm>
          <a:prstGeom prst="triangle">
            <a:avLst>
              <a:gd name="adj" fmla="val 50000"/>
            </a:avLst>
          </a:prstGeom>
          <a:noFill/>
          <a:ln w="9525" cap="flat" cmpd="sng">
            <a:solidFill>
              <a:schemeClr val="lt1">
                <a:alpha val="24310"/>
              </a:schemeClr>
            </a:solidFill>
            <a:prstDash val="solid"/>
            <a:miter lim="8000"/>
            <a:headEnd type="none" w="sm" len="sm"/>
            <a:tailEnd type="none" w="sm" len="sm"/>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pic>
        <p:nvPicPr>
          <p:cNvPr id="85" name="Google Shape;85;p17"/>
          <p:cNvPicPr preferRelativeResize="0"/>
          <p:nvPr/>
        </p:nvPicPr>
        <p:blipFill rotWithShape="1">
          <a:blip r:embed="rId4">
            <a:alphaModFix/>
          </a:blip>
          <a:srcRect l="-3100" r="3100"/>
          <a:stretch/>
        </p:blipFill>
        <p:spPr>
          <a:xfrm>
            <a:off x="5365669" y="1536234"/>
            <a:ext cx="2985600" cy="2985600"/>
          </a:xfrm>
          <a:prstGeom prst="rect">
            <a:avLst/>
          </a:prstGeom>
          <a:noFill/>
          <a:ln>
            <a:noFill/>
          </a:ln>
        </p:spPr>
      </p:pic>
      <p:sp>
        <p:nvSpPr>
          <p:cNvPr id="86" name="Google Shape;86;p17"/>
          <p:cNvSpPr txBox="1"/>
          <p:nvPr/>
        </p:nvSpPr>
        <p:spPr>
          <a:xfrm>
            <a:off x="246900" y="512750"/>
            <a:ext cx="6748200" cy="2363400"/>
          </a:xfrm>
          <a:prstGeom prst="rect">
            <a:avLst/>
          </a:prstGeom>
          <a:noFill/>
          <a:ln>
            <a:noFill/>
          </a:ln>
        </p:spPr>
        <p:txBody>
          <a:bodyPr spcFirstLastPara="1" wrap="square" lIns="34300" tIns="34300" rIns="34300" bIns="34300" anchor="b" anchorCtr="0">
            <a:noAutofit/>
          </a:bodyPr>
          <a:lstStyle/>
          <a:p>
            <a:pPr marL="0" lvl="0" indent="0" algn="l" rtl="0">
              <a:spcBef>
                <a:spcPts val="0"/>
              </a:spcBef>
              <a:spcAft>
                <a:spcPts val="0"/>
              </a:spcAft>
              <a:buClr>
                <a:schemeClr val="dk2"/>
              </a:buClr>
              <a:buSzPts val="1100"/>
              <a:buFont typeface="Arial"/>
              <a:buNone/>
            </a:pPr>
            <a:r>
              <a:rPr lang="en" sz="3600" b="1">
                <a:solidFill>
                  <a:schemeClr val="accent2"/>
                </a:solidFill>
                <a:latin typeface="Proxima Nova"/>
                <a:ea typeface="Proxima Nova"/>
                <a:cs typeface="Proxima Nova"/>
                <a:sym typeface="Proxima Nova"/>
              </a:rPr>
              <a:t>BITCOIN'DEN BLOCKCHAIN'E:</a:t>
            </a:r>
            <a:endParaRPr sz="3600" b="1">
              <a:solidFill>
                <a:schemeClr val="accent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3600" b="1">
                <a:solidFill>
                  <a:schemeClr val="accent2"/>
                </a:solidFill>
                <a:latin typeface="Proxima Nova"/>
                <a:ea typeface="Proxima Nova"/>
                <a:cs typeface="Proxima Nova"/>
                <a:sym typeface="Proxima Nova"/>
              </a:rPr>
              <a:t>CYPHERPUNKS &amp;</a:t>
            </a:r>
            <a:endParaRPr sz="3600" b="1">
              <a:solidFill>
                <a:schemeClr val="accent2"/>
              </a:solidFill>
              <a:latin typeface="Proxima Nova"/>
              <a:ea typeface="Proxima Nova"/>
              <a:cs typeface="Proxima Nova"/>
              <a:sym typeface="Proxima Nova"/>
            </a:endParaRPr>
          </a:p>
          <a:p>
            <a:pPr marL="0" lvl="0" indent="0" algn="l" rtl="0">
              <a:spcBef>
                <a:spcPts val="0"/>
              </a:spcBef>
              <a:spcAft>
                <a:spcPts val="0"/>
              </a:spcAft>
              <a:buNone/>
            </a:pPr>
            <a:r>
              <a:rPr lang="en" sz="3600" b="1">
                <a:solidFill>
                  <a:schemeClr val="accent2"/>
                </a:solidFill>
                <a:latin typeface="Proxima Nova"/>
                <a:ea typeface="Proxima Nova"/>
                <a:cs typeface="Proxima Nova"/>
                <a:sym typeface="Proxima Nova"/>
              </a:rPr>
              <a:t>JP Morgan Chase</a:t>
            </a:r>
            <a:endParaRPr sz="3600" b="1">
              <a:solidFill>
                <a:schemeClr val="accent2"/>
              </a:solidFill>
              <a:latin typeface="Proxima Nova"/>
              <a:ea typeface="Proxima Nova"/>
              <a:cs typeface="Proxima Nova"/>
              <a:sym typeface="Proxima Nova"/>
            </a:endParaRPr>
          </a:p>
        </p:txBody>
      </p:sp>
      <p:cxnSp>
        <p:nvCxnSpPr>
          <p:cNvPr id="87" name="Google Shape;87;p17"/>
          <p:cNvCxnSpPr/>
          <p:nvPr/>
        </p:nvCxnSpPr>
        <p:spPr>
          <a:xfrm>
            <a:off x="537187" y="3154172"/>
            <a:ext cx="620400" cy="0"/>
          </a:xfrm>
          <a:prstGeom prst="straightConnector1">
            <a:avLst/>
          </a:prstGeom>
          <a:noFill/>
          <a:ln w="114300"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İLK KRİPTO PARA BİRİMİ</a:t>
            </a:r>
            <a:endParaRPr sz="2700" b="1">
              <a:latin typeface="Montserrat"/>
              <a:ea typeface="Montserrat"/>
              <a:cs typeface="Montserrat"/>
              <a:sym typeface="Montserrat"/>
            </a:endParaRPr>
          </a:p>
        </p:txBody>
      </p:sp>
      <p:sp>
        <p:nvSpPr>
          <p:cNvPr id="193" name="Google Shape;193;p26"/>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GENESIS BLOCK MINED 3 OCAK 2009</a:t>
            </a:r>
            <a:endParaRPr sz="1800" b="1">
              <a:solidFill>
                <a:srgbClr val="BFBFBF"/>
              </a:solidFill>
              <a:latin typeface="Proxima Nova"/>
              <a:ea typeface="Proxima Nova"/>
              <a:cs typeface="Proxima Nova"/>
              <a:sym typeface="Proxima Nova"/>
            </a:endParaRPr>
          </a:p>
        </p:txBody>
      </p:sp>
      <p:sp>
        <p:nvSpPr>
          <p:cNvPr id="194" name="Google Shape;194;p26"/>
          <p:cNvSpPr txBox="1"/>
          <p:nvPr/>
        </p:nvSpPr>
        <p:spPr>
          <a:xfrm>
            <a:off x="360725" y="838200"/>
            <a:ext cx="3711600" cy="36081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Genesis bloğunun madeni para tabanı, Times of London'da maliye Bakanının bankaları kurtarmasını içeren bir hikayeye atıfta bulunuyor - Bitcoin'in özgürlükçü kökleri</a:t>
            </a:r>
            <a:endParaRPr sz="1800">
              <a:solidFill>
                <a:schemeClr val="dk2"/>
              </a:solidFill>
              <a:latin typeface="Proxima Nova"/>
              <a:ea typeface="Proxima Nova"/>
              <a:cs typeface="Proxima Nova"/>
              <a:sym typeface="Proxima Nova"/>
            </a:endParaRPr>
          </a:p>
          <a:p>
            <a:pPr marL="457200" lvl="0" indent="0" algn="l" rtl="0">
              <a:spcBef>
                <a:spcPts val="0"/>
              </a:spcBef>
              <a:spcAft>
                <a:spcPts val="0"/>
              </a:spcAft>
              <a:buNone/>
            </a:pPr>
            <a:endParaRPr sz="1800">
              <a:solidFill>
                <a:schemeClr val="dk2"/>
              </a:solidFill>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12 Ocak 2009'da Hal Finney ile ilk bitcoin işlemi</a:t>
            </a:r>
            <a:endParaRPr sz="1800">
              <a:solidFill>
                <a:schemeClr val="dk2"/>
              </a:solidFill>
              <a:latin typeface="Proxima Nova"/>
              <a:ea typeface="Proxima Nova"/>
              <a:cs typeface="Proxima Nova"/>
              <a:sym typeface="Proxima Nova"/>
            </a:endParaRPr>
          </a:p>
        </p:txBody>
      </p:sp>
      <p:sp>
        <p:nvSpPr>
          <p:cNvPr id="195" name="Google Shape;195;p26"/>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196" name="Google Shape;196;p26"/>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ANDREW TU</a:t>
            </a:r>
            <a:endParaRPr sz="500"/>
          </a:p>
        </p:txBody>
      </p:sp>
      <p:pic>
        <p:nvPicPr>
          <p:cNvPr id="197" name="Google Shape;197;p26"/>
          <p:cNvPicPr preferRelativeResize="0"/>
          <p:nvPr/>
        </p:nvPicPr>
        <p:blipFill>
          <a:blip r:embed="rId3">
            <a:alphaModFix/>
          </a:blip>
          <a:stretch>
            <a:fillRect/>
          </a:stretch>
        </p:blipFill>
        <p:spPr>
          <a:xfrm>
            <a:off x="4139700" y="1258800"/>
            <a:ext cx="4766876" cy="3016539"/>
          </a:xfrm>
          <a:prstGeom prst="rect">
            <a:avLst/>
          </a:prstGeom>
          <a:noFill/>
          <a:ln w="9525" cap="flat" cmpd="sng">
            <a:solidFill>
              <a:srgbClr val="666666"/>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215800" y="853075"/>
            <a:ext cx="8520600" cy="24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p:txBody>
      </p:sp>
      <p:sp>
        <p:nvSpPr>
          <p:cNvPr id="203" name="Google Shape;203;p27"/>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DEĞER KAZANIMI</a:t>
            </a:r>
            <a:endParaRPr sz="2700" b="1">
              <a:latin typeface="Montserrat"/>
              <a:ea typeface="Montserrat"/>
              <a:cs typeface="Montserrat"/>
              <a:sym typeface="Montserrat"/>
            </a:endParaRPr>
          </a:p>
        </p:txBody>
      </p:sp>
      <p:sp>
        <p:nvSpPr>
          <p:cNvPr id="204" name="Google Shape;204;p27"/>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392 MİLYON DOLARLIK PİZZA MAYIS 2010'DA ALINDI</a:t>
            </a:r>
            <a:endParaRPr sz="1800" b="1">
              <a:solidFill>
                <a:srgbClr val="BFBFBF"/>
              </a:solidFill>
              <a:latin typeface="Proxima Nova"/>
              <a:ea typeface="Proxima Nova"/>
              <a:cs typeface="Proxima Nova"/>
              <a:sym typeface="Proxima Nova"/>
            </a:endParaRPr>
          </a:p>
        </p:txBody>
      </p:sp>
      <p:sp>
        <p:nvSpPr>
          <p:cNvPr id="205" name="Google Shape;205;p27"/>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206" name="Google Shape;206;p27"/>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BRIAN HO</a:t>
            </a:r>
            <a:endParaRPr sz="500"/>
          </a:p>
        </p:txBody>
      </p:sp>
      <p:pic>
        <p:nvPicPr>
          <p:cNvPr id="207" name="Google Shape;207;p27"/>
          <p:cNvPicPr preferRelativeResize="0"/>
          <p:nvPr/>
        </p:nvPicPr>
        <p:blipFill>
          <a:blip r:embed="rId3">
            <a:alphaModFix/>
          </a:blip>
          <a:stretch>
            <a:fillRect/>
          </a:stretch>
        </p:blipFill>
        <p:spPr>
          <a:xfrm>
            <a:off x="784862" y="1151962"/>
            <a:ext cx="7574280" cy="3191738"/>
          </a:xfrm>
          <a:prstGeom prst="rect">
            <a:avLst/>
          </a:prstGeom>
          <a:noFill/>
          <a:ln>
            <a:noFill/>
          </a:ln>
        </p:spPr>
      </p:pic>
      <p:sp>
        <p:nvSpPr>
          <p:cNvPr id="208" name="Google Shape;208;p27"/>
          <p:cNvSpPr txBox="1"/>
          <p:nvPr/>
        </p:nvSpPr>
        <p:spPr>
          <a:xfrm>
            <a:off x="3339250" y="4154100"/>
            <a:ext cx="2465400" cy="91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u="sng">
                <a:solidFill>
                  <a:schemeClr val="hlink"/>
                </a:solidFill>
                <a:hlinkClick r:id="rId4"/>
              </a:rPr>
              <a:t>https://bitcointalk.org/index.php?topic=137.0</a:t>
            </a:r>
            <a:endParaRPr sz="900"/>
          </a:p>
          <a:p>
            <a:pPr marL="0" lvl="0" indent="0" algn="ctr" rtl="0">
              <a:spcBef>
                <a:spcPts val="0"/>
              </a:spcBef>
              <a:spcAft>
                <a:spcPts val="0"/>
              </a:spcAft>
              <a:buNone/>
            </a:pPr>
            <a:endParaRPr sz="9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body" idx="1"/>
          </p:nvPr>
        </p:nvSpPr>
        <p:spPr>
          <a:xfrm>
            <a:off x="215800" y="1106400"/>
            <a:ext cx="8520600" cy="2196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dk2"/>
              </a:buClr>
              <a:buSzPts val="1800"/>
              <a:buFont typeface="Proxima Nova"/>
              <a:buChar char="●"/>
            </a:pPr>
            <a:r>
              <a:rPr lang="en" sz="1800">
                <a:latin typeface="Proxima Nova"/>
                <a:ea typeface="Proxima Nova"/>
                <a:cs typeface="Proxima Nova"/>
                <a:sym typeface="Proxima Nova"/>
              </a:rPr>
              <a:t>22 Mayıs 2010, Laszlo Hanyecz 10.000 BTC karşılığında 25$ değerinde pizza satın aldı.</a:t>
            </a:r>
            <a:endParaRPr sz="1800">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en" sz="1800">
                <a:latin typeface="Proxima Nova"/>
                <a:ea typeface="Proxima Nova"/>
                <a:cs typeface="Proxima Nova"/>
                <a:sym typeface="Proxima Nova"/>
              </a:rPr>
              <a:t>Komik gerçek: 10.000 BTC artık  yaklaşık 392,427,000$'a eşdeğer</a:t>
            </a:r>
            <a:endParaRPr sz="1800">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en" sz="1800">
                <a:latin typeface="Proxima Nova"/>
                <a:ea typeface="Proxima Nova"/>
                <a:cs typeface="Proxima Nova"/>
                <a:sym typeface="Proxima Nova"/>
              </a:rPr>
              <a:t>Maddi bir varlık için dünyanın ilk Bitcoin işlemi</a:t>
            </a:r>
            <a:endParaRPr sz="1800">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en" sz="1800">
                <a:latin typeface="Proxima Nova"/>
                <a:ea typeface="Proxima Nova"/>
                <a:cs typeface="Proxima Nova"/>
                <a:sym typeface="Proxima Nova"/>
              </a:rPr>
              <a:t>Bitcoin, değersiz internet parasından gerçek değeri olan bir şeye dönüştü</a:t>
            </a: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p:txBody>
      </p:sp>
      <p:pic>
        <p:nvPicPr>
          <p:cNvPr id="214" name="Google Shape;214;p28"/>
          <p:cNvPicPr preferRelativeResize="0"/>
          <p:nvPr/>
        </p:nvPicPr>
        <p:blipFill>
          <a:blip r:embed="rId3">
            <a:alphaModFix/>
          </a:blip>
          <a:stretch>
            <a:fillRect/>
          </a:stretch>
        </p:blipFill>
        <p:spPr>
          <a:xfrm>
            <a:off x="3509869" y="2509219"/>
            <a:ext cx="4406351" cy="2230025"/>
          </a:xfrm>
          <a:prstGeom prst="rect">
            <a:avLst/>
          </a:prstGeom>
          <a:noFill/>
          <a:ln>
            <a:noFill/>
          </a:ln>
        </p:spPr>
      </p:pic>
      <p:sp>
        <p:nvSpPr>
          <p:cNvPr id="215" name="Google Shape;215;p28"/>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DEĞER KAZANIYOR</a:t>
            </a:r>
            <a:endParaRPr sz="2700" b="1">
              <a:latin typeface="Montserrat"/>
              <a:ea typeface="Montserrat"/>
              <a:cs typeface="Montserrat"/>
              <a:sym typeface="Montserrat"/>
            </a:endParaRPr>
          </a:p>
        </p:txBody>
      </p:sp>
      <p:sp>
        <p:nvSpPr>
          <p:cNvPr id="216" name="Google Shape;216;p28"/>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392 MİLYON DOLARLIK PİZZA MAYIS 2010'DA ALINDI</a:t>
            </a:r>
            <a:endParaRPr sz="1800" b="1">
              <a:solidFill>
                <a:srgbClr val="BFBFBF"/>
              </a:solidFill>
              <a:latin typeface="Proxima Nova"/>
              <a:ea typeface="Proxima Nova"/>
              <a:cs typeface="Proxima Nova"/>
              <a:sym typeface="Proxima Nova"/>
            </a:endParaRPr>
          </a:p>
        </p:txBody>
      </p:sp>
      <p:sp>
        <p:nvSpPr>
          <p:cNvPr id="217" name="Google Shape;217;p28"/>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218" name="Google Shape;218;p28"/>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GLORIA ZHAO</a:t>
            </a:r>
            <a:endParaRPr sz="5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body" idx="1"/>
          </p:nvPr>
        </p:nvSpPr>
        <p:spPr>
          <a:xfrm>
            <a:off x="311700" y="1106400"/>
            <a:ext cx="8520600" cy="24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p:txBody>
      </p:sp>
      <p:sp>
        <p:nvSpPr>
          <p:cNvPr id="224" name="Google Shape;224;p29"/>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DEĞER KAZANIYOR</a:t>
            </a:r>
            <a:endParaRPr sz="2700" b="1">
              <a:latin typeface="Montserrat"/>
              <a:ea typeface="Montserrat"/>
              <a:cs typeface="Montserrat"/>
              <a:sym typeface="Montserrat"/>
            </a:endParaRPr>
          </a:p>
        </p:txBody>
      </p:sp>
      <p:sp>
        <p:nvSpPr>
          <p:cNvPr id="225" name="Google Shape;225;p29"/>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226" name="Google Shape;226;p29"/>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BRIAN HO</a:t>
            </a:r>
            <a:endParaRPr sz="500"/>
          </a:p>
        </p:txBody>
      </p:sp>
      <p:pic>
        <p:nvPicPr>
          <p:cNvPr id="227" name="Google Shape;227;p29"/>
          <p:cNvPicPr preferRelativeResize="0"/>
          <p:nvPr/>
        </p:nvPicPr>
        <p:blipFill rotWithShape="1">
          <a:blip r:embed="rId3">
            <a:alphaModFix/>
          </a:blip>
          <a:srcRect t="1643" b="1682"/>
          <a:stretch/>
        </p:blipFill>
        <p:spPr>
          <a:xfrm>
            <a:off x="681350" y="1106400"/>
            <a:ext cx="5685152" cy="3426650"/>
          </a:xfrm>
          <a:prstGeom prst="rect">
            <a:avLst/>
          </a:prstGeom>
          <a:noFill/>
          <a:ln>
            <a:noFill/>
          </a:ln>
        </p:spPr>
      </p:pic>
      <p:pic>
        <p:nvPicPr>
          <p:cNvPr id="228" name="Google Shape;228;p29"/>
          <p:cNvPicPr preferRelativeResize="0"/>
          <p:nvPr/>
        </p:nvPicPr>
        <p:blipFill>
          <a:blip r:embed="rId4">
            <a:alphaModFix/>
          </a:blip>
          <a:stretch>
            <a:fillRect/>
          </a:stretch>
        </p:blipFill>
        <p:spPr>
          <a:xfrm>
            <a:off x="4588950" y="2979324"/>
            <a:ext cx="4029799" cy="1168875"/>
          </a:xfrm>
          <a:prstGeom prst="rect">
            <a:avLst/>
          </a:prstGeom>
          <a:noFill/>
          <a:ln w="9525" cap="flat" cmpd="sng">
            <a:solidFill>
              <a:srgbClr val="666666"/>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3" name="Google Shape;233;p30"/>
          <p:cNvGrpSpPr/>
          <p:nvPr/>
        </p:nvGrpSpPr>
        <p:grpSpPr>
          <a:xfrm>
            <a:off x="1020850" y="1349401"/>
            <a:ext cx="7034045" cy="2271315"/>
            <a:chOff x="9035142" y="4117650"/>
            <a:chExt cx="5441359" cy="2413212"/>
          </a:xfrm>
        </p:grpSpPr>
        <p:sp>
          <p:nvSpPr>
            <p:cNvPr id="234" name="Google Shape;234;p30"/>
            <p:cNvSpPr txBox="1"/>
            <p:nvPr/>
          </p:nvSpPr>
          <p:spPr>
            <a:xfrm>
              <a:off x="10250742" y="4669009"/>
              <a:ext cx="4011000" cy="13497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SzPts val="1100"/>
                <a:buFont typeface="Arial"/>
                <a:buNone/>
              </a:pPr>
              <a:r>
                <a:rPr lang="en" sz="2400" b="1">
                  <a:solidFill>
                    <a:schemeClr val="dk2"/>
                  </a:solidFill>
                  <a:latin typeface="Montserrat"/>
                  <a:ea typeface="Montserrat"/>
                  <a:cs typeface="Montserrat"/>
                  <a:sym typeface="Montserrat"/>
                </a:rPr>
                <a:t>İLK ZAMANLARINDA BİTCOİN:</a:t>
              </a:r>
              <a:endParaRPr sz="24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SzPts val="1100"/>
                <a:buFont typeface="Arial"/>
                <a:buNone/>
              </a:pPr>
              <a:r>
                <a:rPr lang="en" sz="2400" b="1">
                  <a:solidFill>
                    <a:schemeClr val="dk2"/>
                  </a:solidFill>
                  <a:latin typeface="Montserrat"/>
                  <a:ea typeface="Montserrat"/>
                  <a:cs typeface="Montserrat"/>
                  <a:sym typeface="Montserrat"/>
                </a:rPr>
                <a:t>SKANDALLER, HACKLER,</a:t>
              </a:r>
              <a:endParaRPr sz="24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SzPts val="1100"/>
                <a:buFont typeface="Arial"/>
                <a:buNone/>
              </a:pPr>
              <a:r>
                <a:rPr lang="en" sz="2400" b="1">
                  <a:solidFill>
                    <a:schemeClr val="dk2"/>
                  </a:solidFill>
                  <a:latin typeface="Montserrat"/>
                  <a:ea typeface="Montserrat"/>
                  <a:cs typeface="Montserrat"/>
                  <a:sym typeface="Montserrat"/>
                </a:rPr>
                <a:t>  YASA DIŞI FAALİYETLER</a:t>
              </a:r>
              <a:endParaRPr sz="24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Font typeface="Montserrat"/>
                <a:buNone/>
              </a:pPr>
              <a:endParaRPr sz="2400" b="1">
                <a:solidFill>
                  <a:schemeClr val="dk2"/>
                </a:solidFill>
                <a:latin typeface="Montserrat"/>
                <a:ea typeface="Montserrat"/>
                <a:cs typeface="Montserrat"/>
                <a:sym typeface="Montserrat"/>
              </a:endParaRPr>
            </a:p>
          </p:txBody>
        </p:sp>
        <p:sp>
          <p:nvSpPr>
            <p:cNvPr id="235" name="Google Shape;235;p30"/>
            <p:cNvSpPr txBox="1"/>
            <p:nvPr/>
          </p:nvSpPr>
          <p:spPr>
            <a:xfrm>
              <a:off x="9035142" y="4239471"/>
              <a:ext cx="1215600" cy="17022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2</a:t>
              </a:r>
              <a:endParaRPr sz="500"/>
            </a:p>
          </p:txBody>
        </p:sp>
        <p:cxnSp>
          <p:nvCxnSpPr>
            <p:cNvPr id="236" name="Google Shape;236;p30"/>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237" name="Google Shape;237;p30"/>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238" name="Google Shape;238;p30"/>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239" name="Google Shape;239;p30"/>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240" name="Google Shape;240;p30"/>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241" name="Google Shape;241;p30"/>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body" idx="1"/>
          </p:nvPr>
        </p:nvSpPr>
        <p:spPr>
          <a:xfrm>
            <a:off x="323175" y="1260950"/>
            <a:ext cx="4989900" cy="3184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2010: </a:t>
            </a:r>
            <a:r>
              <a:rPr lang="en" sz="1800" b="1">
                <a:latin typeface="Proxima Nova"/>
                <a:ea typeface="Proxima Nova"/>
                <a:cs typeface="Proxima Nova"/>
                <a:sym typeface="Proxima Nova"/>
              </a:rPr>
              <a:t>Jed McCaleb</a:t>
            </a:r>
            <a:r>
              <a:rPr lang="en" sz="1800">
                <a:latin typeface="Proxima Nova"/>
                <a:ea typeface="Proxima Nova"/>
                <a:cs typeface="Proxima Nova"/>
                <a:sym typeface="Proxima Nova"/>
              </a:rPr>
              <a:t>, en büyük çevrimiçi bitcoin değişim sitesi Mt. Gox'u oluşturdu</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2011: Mt. Gox, hileli ticaretle sonuçlanan önemli bir güvenlik ihlali yaşadı</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2014: Mt. Gox, işlemlerin %70'ini yönetiyor</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2014: Mt. Gox, yıllarca fark edilmeyen bir hırsızlıkta </a:t>
            </a:r>
            <a:r>
              <a:rPr lang="en" sz="1800" b="1">
                <a:latin typeface="Proxima Nova"/>
                <a:ea typeface="Proxima Nova"/>
                <a:cs typeface="Proxima Nova"/>
                <a:sym typeface="Proxima Nova"/>
              </a:rPr>
              <a:t>744.408 bitcoin</a:t>
            </a:r>
            <a:r>
              <a:rPr lang="en" sz="1800">
                <a:latin typeface="Proxima Nova"/>
                <a:ea typeface="Proxima Nova"/>
                <a:cs typeface="Proxima Nova"/>
                <a:sym typeface="Proxima Nova"/>
              </a:rPr>
              <a:t> kaybetti; Mt. Gox iflasını açıkladı</a:t>
            </a:r>
            <a:endParaRPr sz="1800">
              <a:latin typeface="Proxima Nova"/>
              <a:ea typeface="Proxima Nova"/>
              <a:cs typeface="Proxima Nova"/>
              <a:sym typeface="Proxima Nova"/>
            </a:endParaRPr>
          </a:p>
          <a:p>
            <a:pPr marL="457200" lvl="0" indent="0" algn="l" rtl="0">
              <a:spcBef>
                <a:spcPts val="0"/>
              </a:spcBef>
              <a:spcAft>
                <a:spcPts val="0"/>
              </a:spcAft>
              <a:buNone/>
            </a:pPr>
            <a:endParaRPr sz="1800">
              <a:latin typeface="Proxima Nova"/>
              <a:ea typeface="Proxima Nova"/>
              <a:cs typeface="Proxima Nova"/>
              <a:sym typeface="Proxima Nova"/>
            </a:endParaRPr>
          </a:p>
        </p:txBody>
      </p:sp>
      <p:pic>
        <p:nvPicPr>
          <p:cNvPr id="247" name="Google Shape;247;p31"/>
          <p:cNvPicPr preferRelativeResize="0"/>
          <p:nvPr/>
        </p:nvPicPr>
        <p:blipFill>
          <a:blip r:embed="rId3">
            <a:alphaModFix/>
          </a:blip>
          <a:stretch>
            <a:fillRect/>
          </a:stretch>
        </p:blipFill>
        <p:spPr>
          <a:xfrm>
            <a:off x="5665725" y="126000"/>
            <a:ext cx="1905000" cy="895350"/>
          </a:xfrm>
          <a:prstGeom prst="rect">
            <a:avLst/>
          </a:prstGeom>
          <a:noFill/>
          <a:ln>
            <a:noFill/>
          </a:ln>
        </p:spPr>
      </p:pic>
      <p:sp>
        <p:nvSpPr>
          <p:cNvPr id="248" name="Google Shape;248;p31"/>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HIRSIZLIĞI</a:t>
            </a:r>
            <a:endParaRPr sz="2700" b="1">
              <a:latin typeface="Montserrat"/>
              <a:ea typeface="Montserrat"/>
              <a:cs typeface="Montserrat"/>
              <a:sym typeface="Montserrat"/>
            </a:endParaRPr>
          </a:p>
        </p:txBody>
      </p:sp>
      <p:sp>
        <p:nvSpPr>
          <p:cNvPr id="249" name="Google Shape;249;p31"/>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MT. GOX TEMMUZ 2010 - ŞUBAT 2014</a:t>
            </a:r>
            <a:endParaRPr sz="1800" b="1">
              <a:solidFill>
                <a:srgbClr val="BFBFBF"/>
              </a:solidFill>
              <a:latin typeface="Proxima Nova"/>
              <a:ea typeface="Proxima Nova"/>
              <a:cs typeface="Proxima Nova"/>
              <a:sym typeface="Proxima Nova"/>
            </a:endParaRPr>
          </a:p>
        </p:txBody>
      </p:sp>
      <p:sp>
        <p:nvSpPr>
          <p:cNvPr id="250" name="Google Shape;250;p31"/>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pic>
        <p:nvPicPr>
          <p:cNvPr id="251" name="Google Shape;251;p31"/>
          <p:cNvPicPr preferRelativeResize="0"/>
          <p:nvPr/>
        </p:nvPicPr>
        <p:blipFill>
          <a:blip r:embed="rId4">
            <a:alphaModFix/>
          </a:blip>
          <a:stretch>
            <a:fillRect/>
          </a:stretch>
        </p:blipFill>
        <p:spPr>
          <a:xfrm>
            <a:off x="5313075" y="1160531"/>
            <a:ext cx="3344776" cy="3338144"/>
          </a:xfrm>
          <a:prstGeom prst="rect">
            <a:avLst/>
          </a:prstGeom>
          <a:noFill/>
          <a:ln>
            <a:noFill/>
          </a:ln>
        </p:spPr>
      </p:pic>
      <p:sp>
        <p:nvSpPr>
          <p:cNvPr id="252" name="Google Shape;252;p31"/>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a:solidFill>
                  <a:srgbClr val="BFBFBF"/>
                </a:solidFill>
                <a:latin typeface="Proxima Nova"/>
                <a:ea typeface="Proxima Nova"/>
                <a:cs typeface="Proxima Nova"/>
                <a:sym typeface="Proxima Nova"/>
              </a:rPr>
              <a:t>AUTHOR: GLORIA ZHAO</a:t>
            </a:r>
            <a:endParaRPr sz="5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body" idx="1"/>
          </p:nvPr>
        </p:nvSpPr>
        <p:spPr>
          <a:xfrm>
            <a:off x="364675" y="1123725"/>
            <a:ext cx="4044000" cy="3609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Şubat 2011: </a:t>
            </a:r>
            <a:r>
              <a:rPr lang="en" sz="1800" b="1">
                <a:latin typeface="Proxima Nova"/>
                <a:ea typeface="Proxima Nova"/>
                <a:cs typeface="Proxima Nova"/>
                <a:sym typeface="Proxima Nova"/>
              </a:rPr>
              <a:t>Silk Road</a:t>
            </a:r>
            <a:r>
              <a:rPr lang="en" sz="1800">
                <a:latin typeface="Proxima Nova"/>
                <a:ea typeface="Proxima Nova"/>
                <a:cs typeface="Proxima Nova"/>
                <a:sym typeface="Proxima Nova"/>
              </a:rPr>
              <a:t> (İpek Yolu), Tor ve Bitcoin kullanan anonim “Uyuşturucunun eBay’i (eBay of Drugs) olarak açıldı</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Uyuşturucu ve karaborsa ürünleri Bitcoin için kullanım alanı haline geldi</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Ekim 2013: FBI İpek Yolu'nu kapattı ve 3,5 milyon dolarlık bitcoin ele geçirdi</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b="1">
                <a:latin typeface="Proxima Nova"/>
                <a:ea typeface="Proxima Nova"/>
                <a:cs typeface="Proxima Nova"/>
                <a:sym typeface="Proxima Nova"/>
              </a:rPr>
              <a:t>Ross Ulbricht</a:t>
            </a:r>
            <a:r>
              <a:rPr lang="en" sz="1800">
                <a:latin typeface="Proxima Nova"/>
                <a:ea typeface="Proxima Nova"/>
                <a:cs typeface="Proxima Nova"/>
                <a:sym typeface="Proxima Nova"/>
              </a:rPr>
              <a:t> “Korkunç Korsan Roberts” (Dread Pirate Roberts) müebbet hapis cezasını çekiyor</a:t>
            </a:r>
            <a:endParaRPr sz="1800">
              <a:latin typeface="Proxima Nova"/>
              <a:ea typeface="Proxima Nova"/>
              <a:cs typeface="Proxima Nova"/>
              <a:sym typeface="Proxima Nova"/>
            </a:endParaRPr>
          </a:p>
          <a:p>
            <a:pPr marL="457200" lvl="0" indent="0" algn="l" rtl="0">
              <a:spcBef>
                <a:spcPts val="0"/>
              </a:spcBef>
              <a:spcAft>
                <a:spcPts val="0"/>
              </a:spcAft>
              <a:buNone/>
            </a:pP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258" name="Google Shape;258;p32"/>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Uyuşturucu Skandalı</a:t>
            </a:r>
            <a:endParaRPr sz="2700" b="1">
              <a:latin typeface="Montserrat"/>
              <a:ea typeface="Montserrat"/>
              <a:cs typeface="Montserrat"/>
              <a:sym typeface="Montserrat"/>
            </a:endParaRPr>
          </a:p>
        </p:txBody>
      </p:sp>
      <p:sp>
        <p:nvSpPr>
          <p:cNvPr id="259" name="Google Shape;259;p32"/>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İPEK YOLU ŞUBAT 2011 - EKİM 2013</a:t>
            </a:r>
            <a:endParaRPr sz="1800" b="1">
              <a:solidFill>
                <a:srgbClr val="BFBFBF"/>
              </a:solidFill>
              <a:latin typeface="Proxima Nova"/>
              <a:ea typeface="Proxima Nova"/>
              <a:cs typeface="Proxima Nova"/>
              <a:sym typeface="Proxima Nova"/>
            </a:endParaRPr>
          </a:p>
        </p:txBody>
      </p:sp>
      <p:sp>
        <p:nvSpPr>
          <p:cNvPr id="260" name="Google Shape;260;p32"/>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pic>
        <p:nvPicPr>
          <p:cNvPr id="261" name="Google Shape;261;p32"/>
          <p:cNvPicPr preferRelativeResize="0"/>
          <p:nvPr/>
        </p:nvPicPr>
        <p:blipFill rotWithShape="1">
          <a:blip r:embed="rId3">
            <a:alphaModFix/>
          </a:blip>
          <a:srcRect r="19723"/>
          <a:stretch/>
        </p:blipFill>
        <p:spPr>
          <a:xfrm>
            <a:off x="4408725" y="1123725"/>
            <a:ext cx="4484975" cy="3144875"/>
          </a:xfrm>
          <a:prstGeom prst="rect">
            <a:avLst/>
          </a:prstGeom>
          <a:noFill/>
          <a:ln>
            <a:noFill/>
          </a:ln>
        </p:spPr>
      </p:pic>
      <p:sp>
        <p:nvSpPr>
          <p:cNvPr id="262" name="Google Shape;262;p32"/>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GLORIA ZHAO</a:t>
            </a:r>
            <a:endParaRPr sz="5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907710" y="837975"/>
            <a:ext cx="6719539" cy="3716375"/>
          </a:xfrm>
          <a:prstGeom prst="rect">
            <a:avLst/>
          </a:prstGeom>
          <a:noFill/>
          <a:ln>
            <a:noFill/>
          </a:ln>
        </p:spPr>
      </p:pic>
      <p:sp>
        <p:nvSpPr>
          <p:cNvPr id="268" name="Google Shape;268;p33"/>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Balonu</a:t>
            </a:r>
            <a:endParaRPr sz="2700" b="1">
              <a:latin typeface="Montserrat"/>
              <a:ea typeface="Montserrat"/>
              <a:cs typeface="Montserrat"/>
              <a:sym typeface="Montserrat"/>
            </a:endParaRPr>
          </a:p>
        </p:txBody>
      </p:sp>
      <p:sp>
        <p:nvSpPr>
          <p:cNvPr id="269" name="Google Shape;269;p33"/>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270" name="Google Shape;270;p33"/>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ANDREW TU</a:t>
            </a:r>
            <a:endParaRPr sz="5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6981586" y="1122861"/>
            <a:ext cx="1307457" cy="1307455"/>
          </a:xfrm>
          <a:prstGeom prst="rect">
            <a:avLst/>
          </a:prstGeom>
          <a:noFill/>
          <a:ln>
            <a:noFill/>
          </a:ln>
        </p:spPr>
      </p:pic>
      <p:sp>
        <p:nvSpPr>
          <p:cNvPr id="276" name="Google Shape;276;p34"/>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pic>
        <p:nvPicPr>
          <p:cNvPr id="277" name="Google Shape;277;p34" descr="zcash-logo-gold.png"/>
          <p:cNvPicPr preferRelativeResize="0"/>
          <p:nvPr/>
        </p:nvPicPr>
        <p:blipFill rotWithShape="1">
          <a:blip r:embed="rId4">
            <a:alphaModFix/>
          </a:blip>
          <a:srcRect r="53611"/>
          <a:stretch/>
        </p:blipFill>
        <p:spPr>
          <a:xfrm>
            <a:off x="2824802" y="916375"/>
            <a:ext cx="1437279" cy="1858990"/>
          </a:xfrm>
          <a:prstGeom prst="rect">
            <a:avLst/>
          </a:prstGeom>
          <a:noFill/>
          <a:ln>
            <a:noFill/>
          </a:ln>
        </p:spPr>
      </p:pic>
      <p:pic>
        <p:nvPicPr>
          <p:cNvPr id="278" name="Google Shape;278;p34" descr="dash.png"/>
          <p:cNvPicPr preferRelativeResize="0"/>
          <p:nvPr/>
        </p:nvPicPr>
        <p:blipFill>
          <a:blip r:embed="rId5">
            <a:alphaModFix/>
          </a:blip>
          <a:stretch>
            <a:fillRect/>
          </a:stretch>
        </p:blipFill>
        <p:spPr>
          <a:xfrm>
            <a:off x="2736309" y="2896482"/>
            <a:ext cx="1522737" cy="1522718"/>
          </a:xfrm>
          <a:prstGeom prst="rect">
            <a:avLst/>
          </a:prstGeom>
          <a:noFill/>
          <a:ln>
            <a:noFill/>
          </a:ln>
        </p:spPr>
      </p:pic>
      <p:pic>
        <p:nvPicPr>
          <p:cNvPr id="279" name="Google Shape;279;p34" descr="monero.png"/>
          <p:cNvPicPr preferRelativeResize="0"/>
          <p:nvPr/>
        </p:nvPicPr>
        <p:blipFill>
          <a:blip r:embed="rId6">
            <a:alphaModFix/>
          </a:blip>
          <a:stretch>
            <a:fillRect/>
          </a:stretch>
        </p:blipFill>
        <p:spPr>
          <a:xfrm>
            <a:off x="4960126" y="3026715"/>
            <a:ext cx="1235326" cy="1235329"/>
          </a:xfrm>
          <a:prstGeom prst="rect">
            <a:avLst/>
          </a:prstGeom>
          <a:noFill/>
          <a:ln>
            <a:noFill/>
          </a:ln>
        </p:spPr>
      </p:pic>
      <p:sp>
        <p:nvSpPr>
          <p:cNvPr id="280" name="Google Shape;280;p34"/>
          <p:cNvSpPr txBox="1"/>
          <p:nvPr/>
        </p:nvSpPr>
        <p:spPr>
          <a:xfrm>
            <a:off x="1097050" y="461775"/>
            <a:ext cx="826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ALTCOIN PATLAMASI</a:t>
            </a:r>
            <a:endParaRPr sz="2700" b="1">
              <a:latin typeface="Montserrat"/>
              <a:ea typeface="Montserrat"/>
              <a:cs typeface="Montserrat"/>
              <a:sym typeface="Montserrat"/>
            </a:endParaRPr>
          </a:p>
        </p:txBody>
      </p:sp>
      <p:pic>
        <p:nvPicPr>
          <p:cNvPr id="281" name="Google Shape;281;p34"/>
          <p:cNvPicPr preferRelativeResize="0"/>
          <p:nvPr/>
        </p:nvPicPr>
        <p:blipFill>
          <a:blip r:embed="rId7">
            <a:alphaModFix/>
          </a:blip>
          <a:stretch>
            <a:fillRect/>
          </a:stretch>
        </p:blipFill>
        <p:spPr>
          <a:xfrm>
            <a:off x="648175" y="1122847"/>
            <a:ext cx="1373585" cy="1373582"/>
          </a:xfrm>
          <a:prstGeom prst="rect">
            <a:avLst/>
          </a:prstGeom>
          <a:noFill/>
          <a:ln>
            <a:noFill/>
          </a:ln>
        </p:spPr>
      </p:pic>
      <p:pic>
        <p:nvPicPr>
          <p:cNvPr id="282" name="Google Shape;282;p34"/>
          <p:cNvPicPr preferRelativeResize="0"/>
          <p:nvPr/>
        </p:nvPicPr>
        <p:blipFill>
          <a:blip r:embed="rId8">
            <a:alphaModFix/>
          </a:blip>
          <a:stretch>
            <a:fillRect/>
          </a:stretch>
        </p:blipFill>
        <p:spPr>
          <a:xfrm>
            <a:off x="6963992" y="2943753"/>
            <a:ext cx="1373579" cy="1373581"/>
          </a:xfrm>
          <a:prstGeom prst="rect">
            <a:avLst/>
          </a:prstGeom>
          <a:noFill/>
          <a:ln>
            <a:noFill/>
          </a:ln>
        </p:spPr>
      </p:pic>
      <p:sp>
        <p:nvSpPr>
          <p:cNvPr id="283" name="Google Shape;283;p34"/>
          <p:cNvSpPr txBox="1"/>
          <p:nvPr/>
        </p:nvSpPr>
        <p:spPr>
          <a:xfrm>
            <a:off x="600500" y="24445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Litecoin</a:t>
            </a:r>
            <a:endParaRPr>
              <a:latin typeface="Proxima Nova"/>
              <a:ea typeface="Proxima Nova"/>
              <a:cs typeface="Proxima Nova"/>
              <a:sym typeface="Proxima Nova"/>
            </a:endParaRPr>
          </a:p>
        </p:txBody>
      </p:sp>
      <p:sp>
        <p:nvSpPr>
          <p:cNvPr id="284" name="Google Shape;284;p34"/>
          <p:cNvSpPr txBox="1"/>
          <p:nvPr/>
        </p:nvSpPr>
        <p:spPr>
          <a:xfrm>
            <a:off x="2742988" y="24445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ZCash</a:t>
            </a:r>
            <a:endParaRPr>
              <a:latin typeface="Proxima Nova"/>
              <a:ea typeface="Proxima Nova"/>
              <a:cs typeface="Proxima Nova"/>
              <a:sym typeface="Proxima Nova"/>
            </a:endParaRPr>
          </a:p>
        </p:txBody>
      </p:sp>
      <p:sp>
        <p:nvSpPr>
          <p:cNvPr id="285" name="Google Shape;285;p34"/>
          <p:cNvSpPr txBox="1"/>
          <p:nvPr/>
        </p:nvSpPr>
        <p:spPr>
          <a:xfrm>
            <a:off x="4856475" y="24445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Stellar</a:t>
            </a:r>
            <a:endParaRPr>
              <a:latin typeface="Proxima Nova"/>
              <a:ea typeface="Proxima Nova"/>
              <a:cs typeface="Proxima Nova"/>
              <a:sym typeface="Proxima Nova"/>
            </a:endParaRPr>
          </a:p>
        </p:txBody>
      </p:sp>
      <p:sp>
        <p:nvSpPr>
          <p:cNvPr id="286" name="Google Shape;286;p34"/>
          <p:cNvSpPr txBox="1"/>
          <p:nvPr/>
        </p:nvSpPr>
        <p:spPr>
          <a:xfrm>
            <a:off x="7033288" y="24445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Peercoin</a:t>
            </a:r>
            <a:endParaRPr>
              <a:latin typeface="Proxima Nova"/>
              <a:ea typeface="Proxima Nova"/>
              <a:cs typeface="Proxima Nova"/>
              <a:sym typeface="Proxima Nova"/>
            </a:endParaRPr>
          </a:p>
        </p:txBody>
      </p:sp>
      <p:sp>
        <p:nvSpPr>
          <p:cNvPr id="287" name="Google Shape;287;p34"/>
          <p:cNvSpPr txBox="1"/>
          <p:nvPr/>
        </p:nvSpPr>
        <p:spPr>
          <a:xfrm>
            <a:off x="641500" y="42438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2"/>
                </a:solidFill>
                <a:latin typeface="Proxima Nova"/>
                <a:ea typeface="Proxima Nova"/>
                <a:cs typeface="Proxima Nova"/>
                <a:sym typeface="Proxima Nova"/>
              </a:rPr>
              <a:t>Dogecoin</a:t>
            </a:r>
            <a:endParaRPr>
              <a:latin typeface="Proxima Nova"/>
              <a:ea typeface="Proxima Nova"/>
              <a:cs typeface="Proxima Nova"/>
              <a:sym typeface="Proxima Nova"/>
            </a:endParaRPr>
          </a:p>
        </p:txBody>
      </p:sp>
      <p:sp>
        <p:nvSpPr>
          <p:cNvPr id="288" name="Google Shape;288;p34"/>
          <p:cNvSpPr txBox="1"/>
          <p:nvPr/>
        </p:nvSpPr>
        <p:spPr>
          <a:xfrm>
            <a:off x="2806088" y="42438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DASH</a:t>
            </a:r>
            <a:endParaRPr>
              <a:latin typeface="Proxima Nova"/>
              <a:ea typeface="Proxima Nova"/>
              <a:cs typeface="Proxima Nova"/>
              <a:sym typeface="Proxima Nova"/>
            </a:endParaRPr>
          </a:p>
        </p:txBody>
      </p:sp>
      <p:sp>
        <p:nvSpPr>
          <p:cNvPr id="289" name="Google Shape;289;p34"/>
          <p:cNvSpPr txBox="1"/>
          <p:nvPr/>
        </p:nvSpPr>
        <p:spPr>
          <a:xfrm>
            <a:off x="4919575" y="42438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Monero</a:t>
            </a:r>
            <a:endParaRPr>
              <a:latin typeface="Proxima Nova"/>
              <a:ea typeface="Proxima Nova"/>
              <a:cs typeface="Proxima Nova"/>
              <a:sym typeface="Proxima Nova"/>
            </a:endParaRPr>
          </a:p>
        </p:txBody>
      </p:sp>
      <p:sp>
        <p:nvSpPr>
          <p:cNvPr id="290" name="Google Shape;290;p34"/>
          <p:cNvSpPr txBox="1"/>
          <p:nvPr/>
        </p:nvSpPr>
        <p:spPr>
          <a:xfrm>
            <a:off x="7020188" y="42438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Ripple</a:t>
            </a:r>
            <a:endParaRPr>
              <a:latin typeface="Proxima Nova"/>
              <a:ea typeface="Proxima Nova"/>
              <a:cs typeface="Proxima Nova"/>
              <a:sym typeface="Proxima Nova"/>
            </a:endParaRPr>
          </a:p>
        </p:txBody>
      </p:sp>
      <p:sp>
        <p:nvSpPr>
          <p:cNvPr id="291" name="Google Shape;291;p34"/>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GLORIA ZHAO</a:t>
            </a:r>
            <a:endParaRPr sz="500"/>
          </a:p>
        </p:txBody>
      </p:sp>
      <p:pic>
        <p:nvPicPr>
          <p:cNvPr id="292" name="Google Shape;292;p34"/>
          <p:cNvPicPr preferRelativeResize="0"/>
          <p:nvPr/>
        </p:nvPicPr>
        <p:blipFill>
          <a:blip r:embed="rId9">
            <a:alphaModFix/>
          </a:blip>
          <a:stretch>
            <a:fillRect/>
          </a:stretch>
        </p:blipFill>
        <p:spPr>
          <a:xfrm>
            <a:off x="666845" y="2963927"/>
            <a:ext cx="1333217" cy="1333221"/>
          </a:xfrm>
          <a:prstGeom prst="rect">
            <a:avLst/>
          </a:prstGeom>
          <a:noFill/>
          <a:ln>
            <a:noFill/>
          </a:ln>
        </p:spPr>
      </p:pic>
      <p:pic>
        <p:nvPicPr>
          <p:cNvPr id="293" name="Google Shape;293;p34"/>
          <p:cNvPicPr preferRelativeResize="0"/>
          <p:nvPr/>
        </p:nvPicPr>
        <p:blipFill>
          <a:blip r:embed="rId10">
            <a:alphaModFix/>
          </a:blip>
          <a:stretch>
            <a:fillRect/>
          </a:stretch>
        </p:blipFill>
        <p:spPr>
          <a:xfrm>
            <a:off x="4863788" y="1051619"/>
            <a:ext cx="1516050" cy="151605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a:spLocks noGrp="1"/>
          </p:cNvSpPr>
          <p:nvPr>
            <p:ph type="body" idx="1"/>
          </p:nvPr>
        </p:nvSpPr>
        <p:spPr>
          <a:xfrm>
            <a:off x="311650" y="873575"/>
            <a:ext cx="8622000" cy="17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2014 Manşetleri</a:t>
            </a:r>
            <a:endParaRPr sz="1800" b="1">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Şubat 2014: Mt. Gox'un 350 Milyon Dolarlık Bitcoin Kaybettiği İddiası (744,400 BTC)</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Mart 2014: Bitcoin Mucidi Satoshi Nakamoto Kaliforniya'da 'Bulundu'</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2014 Eylül Tim Draper: Bitcoin'in Fiyatı 10 Bin Dolara Gidiyor</a:t>
            </a: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p:txBody>
      </p:sp>
      <p:sp>
        <p:nvSpPr>
          <p:cNvPr id="299" name="Google Shape;299;p35"/>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300" name="Google Shape;300;p35"/>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HEADLINES</a:t>
            </a:r>
            <a:endParaRPr sz="2700" b="1">
              <a:latin typeface="Montserrat"/>
              <a:ea typeface="Montserrat"/>
              <a:cs typeface="Montserrat"/>
              <a:sym typeface="Montserrat"/>
            </a:endParaRPr>
          </a:p>
        </p:txBody>
      </p:sp>
      <p:sp>
        <p:nvSpPr>
          <p:cNvPr id="301" name="Google Shape;301;p35"/>
          <p:cNvSpPr txBox="1"/>
          <p:nvPr/>
        </p:nvSpPr>
        <p:spPr>
          <a:xfrm>
            <a:off x="1051425" y="633900"/>
            <a:ext cx="71208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POPULARITY GROWS, MERCHANT BEGIN TO ACCEPT BITCOIN</a:t>
            </a:r>
            <a:endParaRPr sz="1800" b="1">
              <a:solidFill>
                <a:srgbClr val="BFBFBF"/>
              </a:solidFill>
              <a:latin typeface="Proxima Nova"/>
              <a:ea typeface="Proxima Nova"/>
              <a:cs typeface="Proxima Nova"/>
              <a:sym typeface="Proxima Nova"/>
            </a:endParaRPr>
          </a:p>
        </p:txBody>
      </p:sp>
      <p:sp>
        <p:nvSpPr>
          <p:cNvPr id="302" name="Google Shape;302;p35"/>
          <p:cNvSpPr txBox="1">
            <a:spLocks noGrp="1"/>
          </p:cNvSpPr>
          <p:nvPr>
            <p:ph type="body" idx="1"/>
          </p:nvPr>
        </p:nvSpPr>
        <p:spPr>
          <a:xfrm>
            <a:off x="311701" y="1718675"/>
            <a:ext cx="8695800" cy="33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Satıcı Kabulü</a:t>
            </a:r>
            <a:endParaRPr sz="1800" b="1">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2014 Ocak. Overstock.com Bitcoin'leri Kabul Eden İlk Büyük Perakendeci Oldu</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2014 Nisan Yeni Colorado Esrar Otomatları Bitcoin Kabul Edecek</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2014 Eylül PayPal ve Coinbase, BitPay ortaklığı</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(2014 Ekim) "Bitcoin ile bir şeyler satın alamayacağını size kim söyledi? ... “Shitexpress, sizin adınıza kişiselleştirilmiş bir mesajla bir Tupperware at gübresi konteynerini postalayan bir hizmettir." - CoinDesk</a:t>
            </a:r>
            <a:endParaRPr sz="1800">
              <a:latin typeface="Proxima Nova"/>
              <a:ea typeface="Proxima Nova"/>
              <a:cs typeface="Proxima Nova"/>
              <a:sym typeface="Proxima Nova"/>
            </a:endParaRPr>
          </a:p>
          <a:p>
            <a:pPr marL="457200" lvl="0" indent="0" algn="l" rtl="0">
              <a:spcBef>
                <a:spcPts val="0"/>
              </a:spcBef>
              <a:spcAft>
                <a:spcPts val="0"/>
              </a:spcAft>
              <a:buNone/>
            </a:pPr>
            <a:endParaRPr sz="1800">
              <a:latin typeface="Proxima Nova"/>
              <a:ea typeface="Proxima Nova"/>
              <a:cs typeface="Proxima Nova"/>
              <a:sym typeface="Proxima Nova"/>
            </a:endParaRPr>
          </a:p>
        </p:txBody>
      </p:sp>
      <p:sp>
        <p:nvSpPr>
          <p:cNvPr id="303" name="Google Shape;303;p35"/>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5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p:nvPr/>
        </p:nvSpPr>
        <p:spPr>
          <a:xfrm>
            <a:off x="3901094" y="4006134"/>
            <a:ext cx="406500" cy="406500"/>
          </a:xfrm>
          <a:prstGeom prst="ellipse">
            <a:avLst/>
          </a:prstGeom>
          <a:solidFill>
            <a:schemeClr val="accent5"/>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cxnSp>
        <p:nvCxnSpPr>
          <p:cNvPr id="93" name="Google Shape;93;p18"/>
          <p:cNvCxnSpPr/>
          <p:nvPr/>
        </p:nvCxnSpPr>
        <p:spPr>
          <a:xfrm>
            <a:off x="4567940" y="1301045"/>
            <a:ext cx="0" cy="2949000"/>
          </a:xfrm>
          <a:prstGeom prst="straightConnector1">
            <a:avLst/>
          </a:prstGeom>
          <a:noFill/>
          <a:ln w="76200" cap="flat" cmpd="sng">
            <a:solidFill>
              <a:srgbClr val="F2F2F2"/>
            </a:solidFill>
            <a:prstDash val="solid"/>
            <a:miter lim="8000"/>
            <a:headEnd type="none" w="sm" len="sm"/>
            <a:tailEnd type="none" w="sm" len="sm"/>
          </a:ln>
        </p:spPr>
      </p:cxnSp>
      <p:sp>
        <p:nvSpPr>
          <p:cNvPr id="94" name="Google Shape;94;p18"/>
          <p:cNvSpPr txBox="1"/>
          <p:nvPr/>
        </p:nvSpPr>
        <p:spPr>
          <a:xfrm>
            <a:off x="3945415" y="4030770"/>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5</a:t>
            </a:r>
            <a:endParaRPr sz="500"/>
          </a:p>
        </p:txBody>
      </p:sp>
      <p:sp>
        <p:nvSpPr>
          <p:cNvPr id="95" name="Google Shape;95;p18"/>
          <p:cNvSpPr txBox="1"/>
          <p:nvPr/>
        </p:nvSpPr>
        <p:spPr>
          <a:xfrm>
            <a:off x="4807600" y="4105200"/>
            <a:ext cx="28755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GÜNÜMÜZ TOKENLARI</a:t>
            </a:r>
            <a:endParaRPr sz="500"/>
          </a:p>
        </p:txBody>
      </p:sp>
      <p:sp>
        <p:nvSpPr>
          <p:cNvPr id="96" name="Google Shape;96;p18"/>
          <p:cNvSpPr/>
          <p:nvPr/>
        </p:nvSpPr>
        <p:spPr>
          <a:xfrm rot="5400000">
            <a:off x="4523082" y="4137848"/>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97" name="Google Shape;97;p18"/>
          <p:cNvSpPr/>
          <p:nvPr/>
        </p:nvSpPr>
        <p:spPr>
          <a:xfrm>
            <a:off x="3901094" y="1123190"/>
            <a:ext cx="406500" cy="406500"/>
          </a:xfrm>
          <a:prstGeom prst="ellipse">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98" name="Google Shape;98;p18"/>
          <p:cNvSpPr txBox="1"/>
          <p:nvPr/>
        </p:nvSpPr>
        <p:spPr>
          <a:xfrm>
            <a:off x="4807600" y="1222250"/>
            <a:ext cx="18882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BITCOIN TARİHÇESİ</a:t>
            </a:r>
            <a:endParaRPr sz="500"/>
          </a:p>
        </p:txBody>
      </p:sp>
      <p:sp>
        <p:nvSpPr>
          <p:cNvPr id="99" name="Google Shape;99;p18"/>
          <p:cNvSpPr txBox="1"/>
          <p:nvPr/>
        </p:nvSpPr>
        <p:spPr>
          <a:xfrm>
            <a:off x="3953780" y="1156189"/>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1</a:t>
            </a:r>
            <a:endParaRPr sz="500"/>
          </a:p>
        </p:txBody>
      </p:sp>
      <p:sp>
        <p:nvSpPr>
          <p:cNvPr id="100" name="Google Shape;100;p18"/>
          <p:cNvSpPr/>
          <p:nvPr/>
        </p:nvSpPr>
        <p:spPr>
          <a:xfrm rot="5400000">
            <a:off x="4523082" y="1254905"/>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01" name="Google Shape;101;p18"/>
          <p:cNvSpPr/>
          <p:nvPr/>
        </p:nvSpPr>
        <p:spPr>
          <a:xfrm>
            <a:off x="3901094" y="3284842"/>
            <a:ext cx="406500" cy="406500"/>
          </a:xfrm>
          <a:prstGeom prst="ellipse">
            <a:avLst/>
          </a:prstGeom>
          <a:solidFill>
            <a:schemeClr val="accent4"/>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02" name="Google Shape;102;p18"/>
          <p:cNvSpPr txBox="1"/>
          <p:nvPr/>
        </p:nvSpPr>
        <p:spPr>
          <a:xfrm>
            <a:off x="3945415" y="3309478"/>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4</a:t>
            </a:r>
            <a:endParaRPr sz="500"/>
          </a:p>
        </p:txBody>
      </p:sp>
      <p:sp>
        <p:nvSpPr>
          <p:cNvPr id="103" name="Google Shape;103;p18"/>
          <p:cNvSpPr txBox="1"/>
          <p:nvPr/>
        </p:nvSpPr>
        <p:spPr>
          <a:xfrm>
            <a:off x="4807600" y="3383925"/>
            <a:ext cx="2540400" cy="2079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KURUMSAL (ENTERPRISE) BLOCKCHAIN</a:t>
            </a:r>
            <a:endParaRPr sz="500">
              <a:solidFill>
                <a:schemeClr val="dk2"/>
              </a:solidFill>
            </a:endParaRPr>
          </a:p>
        </p:txBody>
      </p:sp>
      <p:sp>
        <p:nvSpPr>
          <p:cNvPr id="104" name="Google Shape;104;p18"/>
          <p:cNvSpPr/>
          <p:nvPr/>
        </p:nvSpPr>
        <p:spPr>
          <a:xfrm rot="5400000">
            <a:off x="4523082" y="3416557"/>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05" name="Google Shape;105;p18"/>
          <p:cNvSpPr/>
          <p:nvPr/>
        </p:nvSpPr>
        <p:spPr>
          <a:xfrm>
            <a:off x="3901094" y="2563550"/>
            <a:ext cx="406500" cy="406500"/>
          </a:xfrm>
          <a:prstGeom prst="ellipse">
            <a:avLst/>
          </a:prstGeom>
          <a:solidFill>
            <a:schemeClr val="accent3"/>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06" name="Google Shape;106;p18"/>
          <p:cNvSpPr txBox="1"/>
          <p:nvPr/>
        </p:nvSpPr>
        <p:spPr>
          <a:xfrm>
            <a:off x="3945415" y="2588186"/>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3</a:t>
            </a:r>
            <a:endParaRPr sz="500"/>
          </a:p>
        </p:txBody>
      </p:sp>
      <p:sp>
        <p:nvSpPr>
          <p:cNvPr id="107" name="Google Shape;107;p18"/>
          <p:cNvSpPr txBox="1"/>
          <p:nvPr/>
        </p:nvSpPr>
        <p:spPr>
          <a:xfrm>
            <a:off x="4807600" y="2705225"/>
            <a:ext cx="2256000" cy="165300"/>
          </a:xfrm>
          <a:prstGeom prst="rect">
            <a:avLst/>
          </a:prstGeom>
          <a:noFill/>
          <a:ln>
            <a:noFill/>
          </a:ln>
        </p:spPr>
        <p:txBody>
          <a:bodyPr spcFirstLastPara="1" wrap="square" lIns="34300" tIns="17150" rIns="34300" bIns="17150" anchor="ctr" anchorCtr="0">
            <a:noAutofit/>
          </a:bodyPr>
          <a:lstStyle/>
          <a:p>
            <a:pPr marL="0" lvl="0" indent="0" algn="l" rtl="0">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ÖLÇEKLENEBİLİRLİK (SCALABILITY) TARTIŞMALARI VE ETHEREUM</a:t>
            </a:r>
            <a:endParaRPr sz="500"/>
          </a:p>
        </p:txBody>
      </p:sp>
      <p:sp>
        <p:nvSpPr>
          <p:cNvPr id="108" name="Google Shape;108;p18"/>
          <p:cNvSpPr/>
          <p:nvPr/>
        </p:nvSpPr>
        <p:spPr>
          <a:xfrm rot="5400000">
            <a:off x="4523082" y="2695264"/>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09" name="Google Shape;109;p18"/>
          <p:cNvSpPr/>
          <p:nvPr/>
        </p:nvSpPr>
        <p:spPr>
          <a:xfrm>
            <a:off x="3901094" y="1842258"/>
            <a:ext cx="406500" cy="406500"/>
          </a:xfrm>
          <a:prstGeom prst="ellipse">
            <a:avLst/>
          </a:prstGeom>
          <a:solidFill>
            <a:schemeClr val="accent2"/>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10" name="Google Shape;110;p18"/>
          <p:cNvSpPr txBox="1"/>
          <p:nvPr/>
        </p:nvSpPr>
        <p:spPr>
          <a:xfrm>
            <a:off x="3945415" y="1866894"/>
            <a:ext cx="318000" cy="323100"/>
          </a:xfrm>
          <a:prstGeom prst="rect">
            <a:avLst/>
          </a:prstGeom>
          <a:noFill/>
          <a:ln>
            <a:noFill/>
          </a:ln>
        </p:spPr>
        <p:txBody>
          <a:bodyPr spcFirstLastPara="1" wrap="square" lIns="34300" tIns="17150" rIns="34300" bIns="17150" anchor="t" anchorCtr="0">
            <a:noAutofit/>
          </a:bodyPr>
          <a:lstStyle/>
          <a:p>
            <a:pPr marL="0" marR="0" lvl="0" indent="0" algn="ctr" rtl="0">
              <a:lnSpc>
                <a:spcPct val="100000"/>
              </a:lnSpc>
              <a:spcBef>
                <a:spcPts val="0"/>
              </a:spcBef>
              <a:spcAft>
                <a:spcPts val="0"/>
              </a:spcAft>
              <a:buClr>
                <a:schemeClr val="lt1"/>
              </a:buClr>
              <a:buFont typeface="Montserrat"/>
              <a:buNone/>
            </a:pPr>
            <a:r>
              <a:rPr lang="en" sz="1900" b="1" i="0" u="none" strike="noStrike" cap="none">
                <a:solidFill>
                  <a:schemeClr val="lt1"/>
                </a:solidFill>
                <a:latin typeface="Montserrat"/>
                <a:ea typeface="Montserrat"/>
                <a:cs typeface="Montserrat"/>
                <a:sym typeface="Montserrat"/>
              </a:rPr>
              <a:t>2</a:t>
            </a:r>
            <a:endParaRPr sz="500"/>
          </a:p>
        </p:txBody>
      </p:sp>
      <p:sp>
        <p:nvSpPr>
          <p:cNvPr id="111" name="Google Shape;111;p18"/>
          <p:cNvSpPr txBox="1"/>
          <p:nvPr/>
        </p:nvSpPr>
        <p:spPr>
          <a:xfrm>
            <a:off x="4807600" y="1941325"/>
            <a:ext cx="2138100" cy="207900"/>
          </a:xfrm>
          <a:prstGeom prst="rect">
            <a:avLst/>
          </a:prstGeom>
          <a:noFill/>
          <a:ln>
            <a:noFill/>
          </a:ln>
        </p:spPr>
        <p:txBody>
          <a:bodyPr spcFirstLastPara="1" wrap="square" lIns="34300" tIns="17150" rIns="34300" bIns="17150" anchor="ctr" anchorCtr="0">
            <a:noAutofit/>
          </a:bodyPr>
          <a:lstStyle/>
          <a:p>
            <a:pPr marL="0" marR="0" lvl="0" indent="0" algn="l" rtl="0">
              <a:lnSpc>
                <a:spcPct val="100000"/>
              </a:lnSpc>
              <a:spcBef>
                <a:spcPts val="0"/>
              </a:spcBef>
              <a:spcAft>
                <a:spcPts val="0"/>
              </a:spcAft>
              <a:buClr>
                <a:schemeClr val="dk2"/>
              </a:buClr>
              <a:buFont typeface="Montserrat"/>
              <a:buNone/>
            </a:pPr>
            <a:r>
              <a:rPr lang="en" sz="1100" b="1">
                <a:solidFill>
                  <a:schemeClr val="dk2"/>
                </a:solidFill>
                <a:latin typeface="Montserrat"/>
                <a:ea typeface="Montserrat"/>
                <a:cs typeface="Montserrat"/>
                <a:sym typeface="Montserrat"/>
              </a:rPr>
              <a:t>SKANDALLAR, HACK'LER, YASA DIŞI FAALİYETLER</a:t>
            </a:r>
            <a:endParaRPr sz="500"/>
          </a:p>
        </p:txBody>
      </p:sp>
      <p:sp>
        <p:nvSpPr>
          <p:cNvPr id="112" name="Google Shape;112;p18"/>
          <p:cNvSpPr/>
          <p:nvPr/>
        </p:nvSpPr>
        <p:spPr>
          <a:xfrm rot="5400000">
            <a:off x="4523082" y="1973973"/>
            <a:ext cx="165300" cy="142500"/>
          </a:xfrm>
          <a:prstGeom prst="triangle">
            <a:avLst>
              <a:gd name="adj" fmla="val 50000"/>
            </a:avLst>
          </a:prstGeom>
          <a:solidFill>
            <a:schemeClr val="accent1"/>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Lato"/>
              <a:ea typeface="Lato"/>
              <a:cs typeface="Lato"/>
              <a:sym typeface="Lato"/>
            </a:endParaRPr>
          </a:p>
        </p:txBody>
      </p:sp>
      <p:sp>
        <p:nvSpPr>
          <p:cNvPr id="113" name="Google Shape;113;p18"/>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KONUYA GENEL BAKIŞ</a:t>
            </a:r>
            <a:endParaRPr sz="2700" b="1">
              <a:latin typeface="Montserrat"/>
              <a:ea typeface="Montserrat"/>
              <a:cs typeface="Montserrat"/>
              <a:sym typeface="Montserrat"/>
            </a:endParaRPr>
          </a:p>
        </p:txBody>
      </p:sp>
      <p:sp>
        <p:nvSpPr>
          <p:cNvPr id="114" name="Google Shape;114;p18"/>
          <p:cNvSpPr txBox="1"/>
          <p:nvPr/>
        </p:nvSpPr>
        <p:spPr>
          <a:xfrm>
            <a:off x="3075749" y="4554350"/>
            <a:ext cx="29925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pic>
        <p:nvPicPr>
          <p:cNvPr id="308" name="Google Shape;308;p36"/>
          <p:cNvPicPr preferRelativeResize="0"/>
          <p:nvPr/>
        </p:nvPicPr>
        <p:blipFill rotWithShape="1">
          <a:blip r:embed="rId3">
            <a:alphaModFix/>
          </a:blip>
          <a:srcRect l="20302" t="11670" r="23049" b="13372"/>
          <a:stretch/>
        </p:blipFill>
        <p:spPr>
          <a:xfrm>
            <a:off x="7205000" y="2210975"/>
            <a:ext cx="1649800" cy="1484275"/>
          </a:xfrm>
          <a:prstGeom prst="rect">
            <a:avLst/>
          </a:prstGeom>
          <a:noFill/>
          <a:ln>
            <a:noFill/>
          </a:ln>
        </p:spPr>
      </p:pic>
      <p:pic>
        <p:nvPicPr>
          <p:cNvPr id="309" name="Google Shape;309;p36"/>
          <p:cNvPicPr preferRelativeResize="0"/>
          <p:nvPr/>
        </p:nvPicPr>
        <p:blipFill>
          <a:blip r:embed="rId4">
            <a:alphaModFix/>
          </a:blip>
          <a:stretch>
            <a:fillRect/>
          </a:stretch>
        </p:blipFill>
        <p:spPr>
          <a:xfrm>
            <a:off x="151824" y="945950"/>
            <a:ext cx="3155438" cy="1103176"/>
          </a:xfrm>
          <a:prstGeom prst="rect">
            <a:avLst/>
          </a:prstGeom>
          <a:noFill/>
          <a:ln>
            <a:noFill/>
          </a:ln>
        </p:spPr>
      </p:pic>
      <p:pic>
        <p:nvPicPr>
          <p:cNvPr id="310" name="Google Shape;310;p36"/>
          <p:cNvPicPr preferRelativeResize="0"/>
          <p:nvPr/>
        </p:nvPicPr>
        <p:blipFill>
          <a:blip r:embed="rId5">
            <a:alphaModFix/>
          </a:blip>
          <a:stretch>
            <a:fillRect/>
          </a:stretch>
        </p:blipFill>
        <p:spPr>
          <a:xfrm>
            <a:off x="3437525" y="1314312"/>
            <a:ext cx="2008374" cy="572703"/>
          </a:xfrm>
          <a:prstGeom prst="rect">
            <a:avLst/>
          </a:prstGeom>
          <a:noFill/>
          <a:ln>
            <a:noFill/>
          </a:ln>
        </p:spPr>
      </p:pic>
      <p:pic>
        <p:nvPicPr>
          <p:cNvPr id="311" name="Google Shape;311;p36"/>
          <p:cNvPicPr preferRelativeResize="0"/>
          <p:nvPr/>
        </p:nvPicPr>
        <p:blipFill>
          <a:blip r:embed="rId6">
            <a:alphaModFix/>
          </a:blip>
          <a:stretch>
            <a:fillRect/>
          </a:stretch>
        </p:blipFill>
        <p:spPr>
          <a:xfrm>
            <a:off x="5196625" y="3633650"/>
            <a:ext cx="2008375" cy="1004175"/>
          </a:xfrm>
          <a:prstGeom prst="rect">
            <a:avLst/>
          </a:prstGeom>
          <a:noFill/>
          <a:ln>
            <a:noFill/>
          </a:ln>
        </p:spPr>
      </p:pic>
      <p:pic>
        <p:nvPicPr>
          <p:cNvPr id="312" name="Google Shape;312;p36"/>
          <p:cNvPicPr preferRelativeResize="0"/>
          <p:nvPr/>
        </p:nvPicPr>
        <p:blipFill>
          <a:blip r:embed="rId7">
            <a:alphaModFix/>
          </a:blip>
          <a:stretch>
            <a:fillRect/>
          </a:stretch>
        </p:blipFill>
        <p:spPr>
          <a:xfrm>
            <a:off x="3801449" y="2113662"/>
            <a:ext cx="2756649" cy="661861"/>
          </a:xfrm>
          <a:prstGeom prst="rect">
            <a:avLst/>
          </a:prstGeom>
          <a:noFill/>
          <a:ln>
            <a:noFill/>
          </a:ln>
        </p:spPr>
      </p:pic>
      <p:pic>
        <p:nvPicPr>
          <p:cNvPr id="313" name="Google Shape;313;p36"/>
          <p:cNvPicPr preferRelativeResize="0"/>
          <p:nvPr/>
        </p:nvPicPr>
        <p:blipFill>
          <a:blip r:embed="rId8">
            <a:alphaModFix/>
          </a:blip>
          <a:stretch>
            <a:fillRect/>
          </a:stretch>
        </p:blipFill>
        <p:spPr>
          <a:xfrm>
            <a:off x="4327112" y="2918200"/>
            <a:ext cx="2620213" cy="786075"/>
          </a:xfrm>
          <a:prstGeom prst="rect">
            <a:avLst/>
          </a:prstGeom>
          <a:noFill/>
          <a:ln>
            <a:noFill/>
          </a:ln>
        </p:spPr>
      </p:pic>
      <p:pic>
        <p:nvPicPr>
          <p:cNvPr id="314" name="Google Shape;314;p36"/>
          <p:cNvPicPr preferRelativeResize="0"/>
          <p:nvPr/>
        </p:nvPicPr>
        <p:blipFill>
          <a:blip r:embed="rId9">
            <a:alphaModFix/>
          </a:blip>
          <a:stretch>
            <a:fillRect/>
          </a:stretch>
        </p:blipFill>
        <p:spPr>
          <a:xfrm>
            <a:off x="151825" y="2813868"/>
            <a:ext cx="3759402" cy="1103175"/>
          </a:xfrm>
          <a:prstGeom prst="rect">
            <a:avLst/>
          </a:prstGeom>
          <a:noFill/>
          <a:ln>
            <a:noFill/>
          </a:ln>
        </p:spPr>
      </p:pic>
      <p:pic>
        <p:nvPicPr>
          <p:cNvPr id="315" name="Google Shape;315;p36"/>
          <p:cNvPicPr preferRelativeResize="0"/>
          <p:nvPr/>
        </p:nvPicPr>
        <p:blipFill>
          <a:blip r:embed="rId10">
            <a:alphaModFix/>
          </a:blip>
          <a:stretch>
            <a:fillRect/>
          </a:stretch>
        </p:blipFill>
        <p:spPr>
          <a:xfrm>
            <a:off x="1006649" y="3740675"/>
            <a:ext cx="3275325" cy="1049538"/>
          </a:xfrm>
          <a:prstGeom prst="rect">
            <a:avLst/>
          </a:prstGeom>
          <a:noFill/>
          <a:ln>
            <a:noFill/>
          </a:ln>
        </p:spPr>
      </p:pic>
      <p:pic>
        <p:nvPicPr>
          <p:cNvPr id="316" name="Google Shape;316;p36"/>
          <p:cNvPicPr preferRelativeResize="0"/>
          <p:nvPr/>
        </p:nvPicPr>
        <p:blipFill>
          <a:blip r:embed="rId11">
            <a:alphaModFix/>
          </a:blip>
          <a:stretch>
            <a:fillRect/>
          </a:stretch>
        </p:blipFill>
        <p:spPr>
          <a:xfrm>
            <a:off x="5576175" y="1077963"/>
            <a:ext cx="3275299" cy="893005"/>
          </a:xfrm>
          <a:prstGeom prst="rect">
            <a:avLst/>
          </a:prstGeom>
          <a:noFill/>
          <a:ln>
            <a:noFill/>
          </a:ln>
        </p:spPr>
      </p:pic>
      <p:pic>
        <p:nvPicPr>
          <p:cNvPr id="317" name="Google Shape;317;p36"/>
          <p:cNvPicPr preferRelativeResize="0"/>
          <p:nvPr/>
        </p:nvPicPr>
        <p:blipFill>
          <a:blip r:embed="rId12">
            <a:alphaModFix/>
          </a:blip>
          <a:stretch>
            <a:fillRect/>
          </a:stretch>
        </p:blipFill>
        <p:spPr>
          <a:xfrm>
            <a:off x="393863" y="2048675"/>
            <a:ext cx="3275313" cy="786075"/>
          </a:xfrm>
          <a:prstGeom prst="rect">
            <a:avLst/>
          </a:prstGeom>
          <a:noFill/>
          <a:ln>
            <a:noFill/>
          </a:ln>
        </p:spPr>
      </p:pic>
      <p:sp>
        <p:nvSpPr>
          <p:cNvPr id="318" name="Google Shape;318;p36"/>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STARTUPS</a:t>
            </a:r>
            <a:endParaRPr sz="2700" b="1">
              <a:latin typeface="Montserrat"/>
              <a:ea typeface="Montserrat"/>
              <a:cs typeface="Montserrat"/>
              <a:sym typeface="Montserrat"/>
            </a:endParaRPr>
          </a:p>
        </p:txBody>
      </p:sp>
      <p:sp>
        <p:nvSpPr>
          <p:cNvPr id="319" name="Google Shape;319;p36"/>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320" name="Google Shape;320;p36"/>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5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7"/>
          <p:cNvPicPr preferRelativeResize="0"/>
          <p:nvPr/>
        </p:nvPicPr>
        <p:blipFill>
          <a:blip r:embed="rId3">
            <a:alphaModFix/>
          </a:blip>
          <a:stretch>
            <a:fillRect/>
          </a:stretch>
        </p:blipFill>
        <p:spPr>
          <a:xfrm>
            <a:off x="1213782" y="837975"/>
            <a:ext cx="6686519" cy="3716375"/>
          </a:xfrm>
          <a:prstGeom prst="rect">
            <a:avLst/>
          </a:prstGeom>
          <a:noFill/>
          <a:ln>
            <a:noFill/>
          </a:ln>
        </p:spPr>
      </p:pic>
      <p:sp>
        <p:nvSpPr>
          <p:cNvPr id="326" name="Google Shape;326;p37"/>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 VE PATLAMA</a:t>
            </a:r>
            <a:endParaRPr sz="2700" b="1">
              <a:latin typeface="Montserrat"/>
              <a:ea typeface="Montserrat"/>
              <a:cs typeface="Montserrat"/>
              <a:sym typeface="Montserrat"/>
            </a:endParaRPr>
          </a:p>
        </p:txBody>
      </p:sp>
      <p:sp>
        <p:nvSpPr>
          <p:cNvPr id="327" name="Google Shape;327;p37"/>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328" name="Google Shape;328;p37"/>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ANDREW TU</a:t>
            </a:r>
            <a:endParaRPr sz="5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p38"/>
          <p:cNvGrpSpPr/>
          <p:nvPr/>
        </p:nvGrpSpPr>
        <p:grpSpPr>
          <a:xfrm>
            <a:off x="2074149" y="857177"/>
            <a:ext cx="6177034" cy="2745511"/>
            <a:chOff x="9035140" y="4117650"/>
            <a:chExt cx="5441362" cy="2413212"/>
          </a:xfrm>
        </p:grpSpPr>
        <p:sp>
          <p:nvSpPr>
            <p:cNvPr id="334" name="Google Shape;334;p38"/>
            <p:cNvSpPr txBox="1"/>
            <p:nvPr/>
          </p:nvSpPr>
          <p:spPr>
            <a:xfrm>
              <a:off x="10339160" y="4911912"/>
              <a:ext cx="3744000" cy="8172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SzPts val="1100"/>
                <a:buFont typeface="Arial"/>
                <a:buNone/>
              </a:pPr>
              <a:r>
                <a:rPr lang="en" sz="3000" b="1">
                  <a:solidFill>
                    <a:schemeClr val="dk2"/>
                  </a:solidFill>
                  <a:latin typeface="Montserrat"/>
                  <a:ea typeface="Montserrat"/>
                  <a:cs typeface="Montserrat"/>
                  <a:sym typeface="Montserrat"/>
                </a:rPr>
                <a:t>ÖLÇEKLENEBİLİRLİK (SCALABILITY) TARTIŞMALARI</a:t>
              </a:r>
              <a:endParaRPr sz="30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SzPts val="1100"/>
                <a:buFont typeface="Arial"/>
                <a:buNone/>
              </a:pPr>
              <a:r>
                <a:rPr lang="en" sz="3000" b="1">
                  <a:solidFill>
                    <a:schemeClr val="dk2"/>
                  </a:solidFill>
                  <a:latin typeface="Montserrat"/>
                  <a:ea typeface="Montserrat"/>
                  <a:cs typeface="Montserrat"/>
                  <a:sym typeface="Montserrat"/>
                </a:rPr>
                <a:t>&amp;  ETHEREUM</a:t>
              </a:r>
              <a:endParaRPr sz="30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Font typeface="Montserrat"/>
                <a:buNone/>
              </a:pPr>
              <a:endParaRPr sz="3000" b="1">
                <a:solidFill>
                  <a:schemeClr val="dk2"/>
                </a:solidFill>
                <a:latin typeface="Montserrat"/>
                <a:ea typeface="Montserrat"/>
                <a:cs typeface="Montserrat"/>
                <a:sym typeface="Montserrat"/>
              </a:endParaRPr>
            </a:p>
          </p:txBody>
        </p:sp>
        <p:sp>
          <p:nvSpPr>
            <p:cNvPr id="335" name="Google Shape;335;p38"/>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3</a:t>
              </a:r>
              <a:endParaRPr sz="500"/>
            </a:p>
          </p:txBody>
        </p:sp>
        <p:cxnSp>
          <p:nvCxnSpPr>
            <p:cNvPr id="336" name="Google Shape;336;p38"/>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337" name="Google Shape;337;p38"/>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338" name="Google Shape;338;p38"/>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339" name="Google Shape;339;p38"/>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340" name="Google Shape;340;p38"/>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341" name="Google Shape;341;p38"/>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body" idx="1"/>
          </p:nvPr>
        </p:nvSpPr>
        <p:spPr>
          <a:xfrm>
            <a:off x="311700" y="1354063"/>
            <a:ext cx="5010300" cy="28947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Bitcoin blokları her 10 dakikada bir oluşturulur ve yalnızca 1 MB işlem tutabilir</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2015: blokların alanı dolmaya başladı, işlemler (transactions) onaylanmadı</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b="1">
                <a:latin typeface="Proxima Nova"/>
                <a:ea typeface="Proxima Nova"/>
                <a:cs typeface="Proxima Nova"/>
                <a:sym typeface="Proxima Nova"/>
              </a:rPr>
              <a:t>Blok Boyutu Tartışması</a:t>
            </a:r>
            <a:r>
              <a:rPr lang="en" sz="1800">
                <a:latin typeface="Proxima Nova"/>
                <a:ea typeface="Proxima Nova"/>
                <a:cs typeface="Proxima Nova"/>
                <a:sym typeface="Proxima Nova"/>
              </a:rPr>
              <a:t>, merkezi olmayan yönetim hakkında soruları gündeme getiriyor</a:t>
            </a:r>
            <a:endParaRPr sz="1800">
              <a:latin typeface="Proxima Nova"/>
              <a:ea typeface="Proxima Nova"/>
              <a:cs typeface="Proxima Nova"/>
              <a:sym typeface="Proxima Nova"/>
            </a:endParaRPr>
          </a:p>
          <a:p>
            <a:pPr marL="457200" lvl="0" indent="0" algn="l" rtl="0">
              <a:spcBef>
                <a:spcPts val="0"/>
              </a:spcBef>
              <a:spcAft>
                <a:spcPts val="0"/>
              </a:spcAft>
              <a:buNone/>
            </a:pPr>
            <a:endParaRPr sz="1800">
              <a:latin typeface="Proxima Nova"/>
              <a:ea typeface="Proxima Nova"/>
              <a:cs typeface="Proxima Nova"/>
              <a:sym typeface="Proxima Nova"/>
            </a:endParaRPr>
          </a:p>
        </p:txBody>
      </p:sp>
      <p:sp>
        <p:nvSpPr>
          <p:cNvPr id="347" name="Google Shape;347;p39"/>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348" name="Google Shape;348;p39"/>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BITCOIN ÖLÇEKLENME MÜCADELELERİ</a:t>
            </a:r>
            <a:endParaRPr sz="2700" b="1">
              <a:latin typeface="Montserrat"/>
              <a:ea typeface="Montserrat"/>
              <a:cs typeface="Montserrat"/>
              <a:sym typeface="Montserrat"/>
            </a:endParaRPr>
          </a:p>
        </p:txBody>
      </p:sp>
      <p:sp>
        <p:nvSpPr>
          <p:cNvPr id="349" name="Google Shape;349;p39"/>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BLOK BOYUTU TARTIŞMASI 2015</a:t>
            </a:r>
            <a:endParaRPr sz="1800" b="1">
              <a:solidFill>
                <a:srgbClr val="BFBFBF"/>
              </a:solidFill>
              <a:latin typeface="Proxima Nova"/>
              <a:ea typeface="Proxima Nova"/>
              <a:cs typeface="Proxima Nova"/>
              <a:sym typeface="Proxima Nova"/>
            </a:endParaRPr>
          </a:p>
        </p:txBody>
      </p:sp>
      <p:pic>
        <p:nvPicPr>
          <p:cNvPr id="350" name="Google Shape;350;p39"/>
          <p:cNvPicPr preferRelativeResize="0"/>
          <p:nvPr/>
        </p:nvPicPr>
        <p:blipFill>
          <a:blip r:embed="rId3">
            <a:alphaModFix/>
          </a:blip>
          <a:stretch>
            <a:fillRect/>
          </a:stretch>
        </p:blipFill>
        <p:spPr>
          <a:xfrm>
            <a:off x="5556925" y="1433463"/>
            <a:ext cx="3287038" cy="2189837"/>
          </a:xfrm>
          <a:prstGeom prst="rect">
            <a:avLst/>
          </a:prstGeom>
          <a:noFill/>
          <a:ln>
            <a:noFill/>
          </a:ln>
        </p:spPr>
      </p:pic>
      <p:sp>
        <p:nvSpPr>
          <p:cNvPr id="351" name="Google Shape;351;p39"/>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a:solidFill>
                  <a:srgbClr val="BFBFBF"/>
                </a:solidFill>
                <a:latin typeface="Proxima Nova"/>
                <a:ea typeface="Proxima Nova"/>
                <a:cs typeface="Proxima Nova"/>
                <a:sym typeface="Proxima Nova"/>
              </a:rPr>
              <a:t>AUTHOR: GLORIA ZHAO</a:t>
            </a:r>
            <a:endParaRPr sz="5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body" idx="1"/>
          </p:nvPr>
        </p:nvSpPr>
        <p:spPr>
          <a:xfrm>
            <a:off x="464100" y="56550"/>
            <a:ext cx="4302300" cy="33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Bitcoin “para merkezlidir”.</a:t>
            </a:r>
            <a:endParaRPr sz="1600">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Birincil Amaç: Mevcut para birimine alternatif</a:t>
            </a: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sp>
        <p:nvSpPr>
          <p:cNvPr id="357" name="Google Shape;357;p40"/>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358" name="Google Shape;358;p40"/>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2013 - 2016: ETHEREUM ZAMAN ÇİZELGESİ</a:t>
            </a:r>
            <a:endParaRPr sz="2700" b="1">
              <a:latin typeface="Montserrat"/>
              <a:ea typeface="Montserrat"/>
              <a:cs typeface="Montserrat"/>
              <a:sym typeface="Montserrat"/>
            </a:endParaRPr>
          </a:p>
        </p:txBody>
      </p:sp>
      <p:pic>
        <p:nvPicPr>
          <p:cNvPr id="359" name="Google Shape;359;p40" descr="bitcoin.gif"/>
          <p:cNvPicPr preferRelativeResize="0"/>
          <p:nvPr/>
        </p:nvPicPr>
        <p:blipFill>
          <a:blip r:embed="rId3">
            <a:alphaModFix/>
          </a:blip>
          <a:stretch>
            <a:fillRect/>
          </a:stretch>
        </p:blipFill>
        <p:spPr>
          <a:xfrm>
            <a:off x="451025" y="1866375"/>
            <a:ext cx="4107600" cy="2310525"/>
          </a:xfrm>
          <a:prstGeom prst="rect">
            <a:avLst/>
          </a:prstGeom>
          <a:noFill/>
          <a:ln>
            <a:noFill/>
          </a:ln>
        </p:spPr>
      </p:pic>
      <p:pic>
        <p:nvPicPr>
          <p:cNvPr id="360" name="Google Shape;360;p40" descr="ethereum-dan-fleyshman-branden-hampton.jpg"/>
          <p:cNvPicPr preferRelativeResize="0"/>
          <p:nvPr/>
        </p:nvPicPr>
        <p:blipFill>
          <a:blip r:embed="rId4">
            <a:alphaModFix/>
          </a:blip>
          <a:stretch>
            <a:fillRect/>
          </a:stretch>
        </p:blipFill>
        <p:spPr>
          <a:xfrm>
            <a:off x="4901625" y="2125275"/>
            <a:ext cx="4026926" cy="2429075"/>
          </a:xfrm>
          <a:prstGeom prst="rect">
            <a:avLst/>
          </a:prstGeom>
          <a:noFill/>
          <a:ln>
            <a:noFill/>
          </a:ln>
        </p:spPr>
      </p:pic>
      <p:sp>
        <p:nvSpPr>
          <p:cNvPr id="361" name="Google Shape;361;p40"/>
          <p:cNvSpPr txBox="1">
            <a:spLocks noGrp="1"/>
          </p:cNvSpPr>
          <p:nvPr>
            <p:ph type="body" idx="1"/>
          </p:nvPr>
        </p:nvSpPr>
        <p:spPr>
          <a:xfrm>
            <a:off x="4841625" y="-248250"/>
            <a:ext cx="4302300" cy="37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Ethereum, kendi ether koinini “yakıt”(fuel) olarak kullanan Turing-complete bir protokoldür.</a:t>
            </a:r>
            <a:endParaRPr sz="1600">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Birincil Amaç: Merkezi olmayan uygulamalar için platform + Smart Contract)</a:t>
            </a: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sp>
        <p:nvSpPr>
          <p:cNvPr id="362" name="Google Shape;362;p40"/>
          <p:cNvSpPr txBox="1"/>
          <p:nvPr/>
        </p:nvSpPr>
        <p:spPr>
          <a:xfrm>
            <a:off x="245975" y="4542300"/>
            <a:ext cx="21570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APARNA KRISHNAN</a:t>
            </a:r>
            <a:endParaRPr sz="5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body" idx="1"/>
          </p:nvPr>
        </p:nvSpPr>
        <p:spPr>
          <a:xfrm>
            <a:off x="311700" y="894750"/>
            <a:ext cx="4773600" cy="33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Proxima Nova"/>
                <a:ea typeface="Proxima Nova"/>
                <a:cs typeface="Proxima Nova"/>
                <a:sym typeface="Proxima Nova"/>
              </a:rPr>
              <a:t>Tarihçe:i</a:t>
            </a:r>
            <a:endParaRPr sz="160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2013'ün sonlarında: Ethereum, Vitalik Buterin tarafından bir whitepaper'da (teknik inceleme) açıklandı</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Temmuz ve Ağustos 2014: Ethereum toplu satışı</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30 Temmuz 2015: Ethereum blok zinciri başlatıldı</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Mayıs 2016: Ethereum tokenlarının değeri 1 milyar dolardan fazla</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Temmuz 2016: TheDAO yükselişi ve hacklenmesi</a:t>
            </a:r>
            <a:endParaRPr sz="160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sp>
        <p:nvSpPr>
          <p:cNvPr id="368" name="Google Shape;368;p41"/>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369" name="Google Shape;369;p41"/>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2013 - 2016: ETHEREUM ZAMAN ÇİZELGESİ</a:t>
            </a:r>
            <a:endParaRPr sz="2700" b="1">
              <a:latin typeface="Montserrat"/>
              <a:ea typeface="Montserrat"/>
              <a:cs typeface="Montserrat"/>
              <a:sym typeface="Montserrat"/>
            </a:endParaRPr>
          </a:p>
        </p:txBody>
      </p:sp>
      <p:cxnSp>
        <p:nvCxnSpPr>
          <p:cNvPr id="370" name="Google Shape;370;p41"/>
          <p:cNvCxnSpPr/>
          <p:nvPr/>
        </p:nvCxnSpPr>
        <p:spPr>
          <a:xfrm>
            <a:off x="580525" y="1648700"/>
            <a:ext cx="0" cy="1915800"/>
          </a:xfrm>
          <a:prstGeom prst="straightConnector1">
            <a:avLst/>
          </a:prstGeom>
          <a:noFill/>
          <a:ln w="38100" cap="flat" cmpd="sng">
            <a:solidFill>
              <a:schemeClr val="dk2"/>
            </a:solidFill>
            <a:prstDash val="solid"/>
            <a:round/>
            <a:headEnd type="none" w="med" len="med"/>
            <a:tailEnd type="none" w="med" len="med"/>
          </a:ln>
        </p:spPr>
      </p:cxnSp>
      <p:pic>
        <p:nvPicPr>
          <p:cNvPr id="371" name="Google Shape;371;p41" descr="58a6e46e28000027009997f9.jpg"/>
          <p:cNvPicPr preferRelativeResize="0"/>
          <p:nvPr/>
        </p:nvPicPr>
        <p:blipFill>
          <a:blip r:embed="rId3">
            <a:alphaModFix/>
          </a:blip>
          <a:stretch>
            <a:fillRect/>
          </a:stretch>
        </p:blipFill>
        <p:spPr>
          <a:xfrm>
            <a:off x="5125125" y="1205763"/>
            <a:ext cx="4018873" cy="2675987"/>
          </a:xfrm>
          <a:prstGeom prst="rect">
            <a:avLst/>
          </a:prstGeom>
          <a:noFill/>
          <a:ln>
            <a:noFill/>
          </a:ln>
        </p:spPr>
      </p:pic>
      <p:sp>
        <p:nvSpPr>
          <p:cNvPr id="372" name="Google Shape;372;p41"/>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ETHEREUM BİRÇOK YOLDA İLERLİYOR</a:t>
            </a:r>
            <a:endParaRPr sz="1800" b="1">
              <a:solidFill>
                <a:srgbClr val="BFBFBF"/>
              </a:solidFill>
              <a:latin typeface="Proxima Nova"/>
              <a:ea typeface="Proxima Nova"/>
              <a:cs typeface="Proxima Nova"/>
              <a:sym typeface="Proxima Nova"/>
            </a:endParaRPr>
          </a:p>
        </p:txBody>
      </p:sp>
      <p:sp>
        <p:nvSpPr>
          <p:cNvPr id="373" name="Google Shape;373;p41"/>
          <p:cNvSpPr txBox="1"/>
          <p:nvPr/>
        </p:nvSpPr>
        <p:spPr>
          <a:xfrm>
            <a:off x="3983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solidFill>
                <a:srgbClr val="BFBFBF"/>
              </a:solidFill>
              <a:latin typeface="Proxima Nova"/>
              <a:ea typeface="Proxima Nova"/>
              <a:cs typeface="Proxima Nova"/>
              <a:sym typeface="Proxima Nova"/>
            </a:endParaRPr>
          </a:p>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UPDATED BY APARNA KRISHNAN</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2"/>
          <p:cNvSpPr txBox="1">
            <a:spLocks noGrp="1"/>
          </p:cNvSpPr>
          <p:nvPr>
            <p:ph type="body" idx="1"/>
          </p:nvPr>
        </p:nvSpPr>
        <p:spPr>
          <a:xfrm>
            <a:off x="466475" y="1232900"/>
            <a:ext cx="3590700" cy="33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Proxima Nova"/>
                <a:ea typeface="Proxima Nova"/>
                <a:cs typeface="Proxima Nova"/>
                <a:sym typeface="Proxima Nova"/>
              </a:rPr>
              <a:t>Düzenleyici Koşullar:</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Menkul Kıymetler ve Borsa Komisyonu'nun (SEC) DAO fiyaskosuna, token değerlerinin tersine çevrilmesine nasıl karar vereceğine dair spekülasyonlar</a:t>
            </a:r>
            <a:endParaRPr sz="1600">
              <a:latin typeface="Proxima Nova"/>
              <a:ea typeface="Proxima Nova"/>
              <a:cs typeface="Proxima Nova"/>
              <a:sym typeface="Proxima Nova"/>
            </a:endParaRPr>
          </a:p>
          <a:p>
            <a:pPr marL="0" lvl="0" indent="0" algn="l" rtl="0">
              <a:spcBef>
                <a:spcPts val="0"/>
              </a:spcBef>
              <a:spcAft>
                <a:spcPts val="0"/>
              </a:spcAft>
              <a:buNone/>
            </a:pPr>
            <a:r>
              <a:rPr lang="en" sz="1600">
                <a:latin typeface="Proxima Nova"/>
                <a:ea typeface="Proxima Nova"/>
                <a:cs typeface="Proxima Nova"/>
                <a:sym typeface="Proxima Nova"/>
              </a:rPr>
              <a:t>Ekonomik Koşullar:</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Borsa Yatırım Fonları kararı</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ICO'lar (İlk Para Teklifleri)</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Kripto şirketleri için Girişim Sermayesi finansmanı</a:t>
            </a:r>
            <a:endParaRPr sz="1600">
              <a:latin typeface="Proxima Nova"/>
              <a:ea typeface="Proxima Nova"/>
              <a:cs typeface="Proxima Nova"/>
              <a:sym typeface="Proxima Nova"/>
            </a:endParaRPr>
          </a:p>
          <a:p>
            <a:pPr marL="0" lvl="0" indent="0" algn="l" rtl="0">
              <a:spcBef>
                <a:spcPts val="0"/>
              </a:spcBef>
              <a:spcAft>
                <a:spcPts val="0"/>
              </a:spcAft>
              <a:buNone/>
            </a:pPr>
            <a:r>
              <a:rPr lang="en" sz="1600">
                <a:solidFill>
                  <a:schemeClr val="dk2"/>
                </a:solidFill>
                <a:latin typeface="Proxima Nova"/>
                <a:ea typeface="Proxima Nova"/>
                <a:cs typeface="Proxima Nova"/>
                <a:sym typeface="Proxima Nova"/>
              </a:rPr>
              <a:t>Diğer Faktörler</a:t>
            </a:r>
            <a:r>
              <a:rPr lang="en" sz="1600">
                <a:latin typeface="Proxima Nova"/>
                <a:ea typeface="Proxima Nova"/>
                <a:cs typeface="Proxima Nova"/>
                <a:sym typeface="Proxima Nova"/>
              </a:rPr>
              <a:t>: </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İnsanlar "bir sonraki bitcoin"i kaçırmak istemiyor</a:t>
            </a: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sp>
        <p:nvSpPr>
          <p:cNvPr id="379" name="Google Shape;379;p42"/>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380" name="Google Shape;380;p42"/>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2016 - 2017: ETHEREUM BALONU</a:t>
            </a:r>
            <a:endParaRPr sz="2700" b="1">
              <a:latin typeface="Montserrat"/>
              <a:ea typeface="Montserrat"/>
              <a:cs typeface="Montserrat"/>
              <a:sym typeface="Montserrat"/>
            </a:endParaRPr>
          </a:p>
        </p:txBody>
      </p:sp>
      <p:sp>
        <p:nvSpPr>
          <p:cNvPr id="381" name="Google Shape;381;p42"/>
          <p:cNvSpPr txBox="1"/>
          <p:nvPr/>
        </p:nvSpPr>
        <p:spPr>
          <a:xfrm>
            <a:off x="245975" y="4542300"/>
            <a:ext cx="21570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APARNA KRISHNAN</a:t>
            </a:r>
            <a:endParaRPr sz="500"/>
          </a:p>
        </p:txBody>
      </p:sp>
      <p:pic>
        <p:nvPicPr>
          <p:cNvPr id="382" name="Google Shape;382;p42"/>
          <p:cNvPicPr preferRelativeResize="0"/>
          <p:nvPr/>
        </p:nvPicPr>
        <p:blipFill>
          <a:blip r:embed="rId3">
            <a:alphaModFix/>
          </a:blip>
          <a:stretch>
            <a:fillRect/>
          </a:stretch>
        </p:blipFill>
        <p:spPr>
          <a:xfrm>
            <a:off x="4820475" y="990375"/>
            <a:ext cx="3331134" cy="3411574"/>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3"/>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388" name="Google Shape;388;p43"/>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2016 - 2017: HYPE TRAIN</a:t>
            </a:r>
            <a:endParaRPr sz="2700" b="1">
              <a:latin typeface="Montserrat"/>
              <a:ea typeface="Montserrat"/>
              <a:cs typeface="Montserrat"/>
              <a:sym typeface="Montserrat"/>
            </a:endParaRPr>
          </a:p>
        </p:txBody>
      </p:sp>
      <p:sp>
        <p:nvSpPr>
          <p:cNvPr id="389" name="Google Shape;389;p43"/>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solidFill>
                <a:srgbClr val="BFBFBF"/>
              </a:solidFill>
              <a:latin typeface="Proxima Nova"/>
              <a:ea typeface="Proxima Nova"/>
              <a:cs typeface="Proxima Nova"/>
              <a:sym typeface="Proxima Nova"/>
            </a:endParaRPr>
          </a:p>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UPDATED BY GILLIAN CHU</a:t>
            </a:r>
            <a:endParaRPr sz="1000">
              <a:latin typeface="Proxima Nova"/>
              <a:ea typeface="Proxima Nova"/>
              <a:cs typeface="Proxima Nova"/>
              <a:sym typeface="Proxima Nova"/>
            </a:endParaRPr>
          </a:p>
        </p:txBody>
      </p:sp>
      <p:sp>
        <p:nvSpPr>
          <p:cNvPr id="390" name="Google Shape;390;p43"/>
          <p:cNvSpPr txBox="1">
            <a:spLocks noGrp="1"/>
          </p:cNvSpPr>
          <p:nvPr>
            <p:ph type="body" idx="1"/>
          </p:nvPr>
        </p:nvSpPr>
        <p:spPr>
          <a:xfrm>
            <a:off x="466475" y="1232900"/>
            <a:ext cx="3590700" cy="33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1600">
                <a:solidFill>
                  <a:schemeClr val="dk2"/>
                </a:solidFill>
                <a:latin typeface="Proxima Nova"/>
                <a:ea typeface="Proxima Nova"/>
                <a:cs typeface="Proxima Nova"/>
                <a:sym typeface="Proxima Nova"/>
              </a:rPr>
              <a:t>Economic Circumstances:</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Ethereum bounces back</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General Instability in the market</a:t>
            </a:r>
            <a:endParaRPr sz="160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a:solidFill>
                  <a:schemeClr val="dk2"/>
                </a:solidFill>
                <a:latin typeface="Proxima Nova"/>
                <a:ea typeface="Proxima Nova"/>
                <a:cs typeface="Proxima Nova"/>
                <a:sym typeface="Proxima Nova"/>
              </a:rPr>
              <a:t>Political Circumstances:</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Brexit</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Trump</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India’s War on Cash</a:t>
            </a:r>
            <a:endParaRPr sz="1600">
              <a:solidFill>
                <a:schemeClr val="dk2"/>
              </a:solidFill>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a:solidFill>
                  <a:schemeClr val="dk2"/>
                </a:solidFill>
                <a:latin typeface="Proxima Nova"/>
                <a:ea typeface="Proxima Nova"/>
                <a:cs typeface="Proxima Nova"/>
                <a:sym typeface="Proxima Nova"/>
              </a:rPr>
              <a:t>Bitcoin &amp; Cryptocurrency Hype</a:t>
            </a:r>
            <a:endParaRPr sz="1600">
              <a:solidFill>
                <a:schemeClr val="dk2"/>
              </a:solidFill>
              <a:latin typeface="Proxima Nova"/>
              <a:ea typeface="Proxima Nova"/>
              <a:cs typeface="Proxima Nova"/>
              <a:sym typeface="Proxima Nova"/>
            </a:endParaRPr>
          </a:p>
          <a:p>
            <a:pPr marL="457200" lvl="0" indent="-330200" algn="l" rtl="0">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Bitcoin prices get broadcast on the radio now</a:t>
            </a:r>
            <a:endParaRPr sz="160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pic>
        <p:nvPicPr>
          <p:cNvPr id="391" name="Google Shape;391;p43"/>
          <p:cNvPicPr preferRelativeResize="0"/>
          <p:nvPr/>
        </p:nvPicPr>
        <p:blipFill>
          <a:blip r:embed="rId3">
            <a:alphaModFix/>
          </a:blip>
          <a:stretch>
            <a:fillRect/>
          </a:stretch>
        </p:blipFill>
        <p:spPr>
          <a:xfrm>
            <a:off x="4475625" y="990375"/>
            <a:ext cx="3254995" cy="3411576"/>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397" name="Google Shape;397;p44"/>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dirty="0">
                <a:latin typeface="Montserrat"/>
                <a:ea typeface="Montserrat"/>
                <a:cs typeface="Montserrat"/>
                <a:sym typeface="Montserrat"/>
              </a:rPr>
              <a:t>2016 - 2017: HYPE TRAIN</a:t>
            </a:r>
            <a:endParaRPr sz="2700" b="1" dirty="0">
              <a:latin typeface="Montserrat"/>
              <a:ea typeface="Montserrat"/>
              <a:cs typeface="Montserrat"/>
              <a:sym typeface="Montserrat"/>
            </a:endParaRPr>
          </a:p>
        </p:txBody>
      </p:sp>
      <p:sp>
        <p:nvSpPr>
          <p:cNvPr id="398" name="Google Shape;398;p44"/>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solidFill>
                <a:srgbClr val="BFBFBF"/>
              </a:solidFill>
              <a:latin typeface="Proxima Nova"/>
              <a:ea typeface="Proxima Nova"/>
              <a:cs typeface="Proxima Nova"/>
              <a:sym typeface="Proxima Nova"/>
            </a:endParaRPr>
          </a:p>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UPDATED BY GILLIAN CHU</a:t>
            </a:r>
            <a:endParaRPr sz="1000">
              <a:latin typeface="Proxima Nova"/>
              <a:ea typeface="Proxima Nova"/>
              <a:cs typeface="Proxima Nova"/>
              <a:sym typeface="Proxima Nova"/>
            </a:endParaRPr>
          </a:p>
        </p:txBody>
      </p:sp>
      <p:pic>
        <p:nvPicPr>
          <p:cNvPr id="399" name="Google Shape;399;p44" descr="Image result for hype train cartoon"/>
          <p:cNvPicPr preferRelativeResize="0"/>
          <p:nvPr/>
        </p:nvPicPr>
        <p:blipFill>
          <a:blip r:embed="rId3">
            <a:alphaModFix/>
          </a:blip>
          <a:stretch>
            <a:fillRect/>
          </a:stretch>
        </p:blipFill>
        <p:spPr>
          <a:xfrm>
            <a:off x="5394875" y="897472"/>
            <a:ext cx="3255001" cy="1817254"/>
          </a:xfrm>
          <a:prstGeom prst="rect">
            <a:avLst/>
          </a:prstGeom>
          <a:noFill/>
          <a:ln>
            <a:noFill/>
          </a:ln>
        </p:spPr>
      </p:pic>
      <p:pic>
        <p:nvPicPr>
          <p:cNvPr id="400" name="Google Shape;400;p44"/>
          <p:cNvPicPr preferRelativeResize="0"/>
          <p:nvPr/>
        </p:nvPicPr>
        <p:blipFill>
          <a:blip r:embed="rId4">
            <a:alphaModFix/>
          </a:blip>
          <a:stretch>
            <a:fillRect/>
          </a:stretch>
        </p:blipFill>
        <p:spPr>
          <a:xfrm>
            <a:off x="926625" y="990375"/>
            <a:ext cx="2576964" cy="354832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5"/>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406" name="Google Shape;406;p45"/>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2016 - 2017: HYPE TRAIN</a:t>
            </a:r>
            <a:endParaRPr sz="2700" b="1">
              <a:latin typeface="Montserrat"/>
              <a:ea typeface="Montserrat"/>
              <a:cs typeface="Montserrat"/>
              <a:sym typeface="Montserrat"/>
            </a:endParaRPr>
          </a:p>
        </p:txBody>
      </p:sp>
      <p:sp>
        <p:nvSpPr>
          <p:cNvPr id="407" name="Google Shape;407;p45"/>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solidFill>
                <a:srgbClr val="BFBFBF"/>
              </a:solidFill>
              <a:latin typeface="Proxima Nova"/>
              <a:ea typeface="Proxima Nova"/>
              <a:cs typeface="Proxima Nova"/>
              <a:sym typeface="Proxima Nova"/>
            </a:endParaRPr>
          </a:p>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UPDATED BY GILLIAN CHU</a:t>
            </a:r>
            <a:endParaRPr sz="1000">
              <a:latin typeface="Proxima Nova"/>
              <a:ea typeface="Proxima Nova"/>
              <a:cs typeface="Proxima Nova"/>
              <a:sym typeface="Proxima Nova"/>
            </a:endParaRPr>
          </a:p>
        </p:txBody>
      </p:sp>
      <p:pic>
        <p:nvPicPr>
          <p:cNvPr id="408" name="Google Shape;408;p45" descr="Image result for hype train cartoon"/>
          <p:cNvPicPr preferRelativeResize="0"/>
          <p:nvPr/>
        </p:nvPicPr>
        <p:blipFill>
          <a:blip r:embed="rId3">
            <a:alphaModFix/>
          </a:blip>
          <a:stretch>
            <a:fillRect/>
          </a:stretch>
        </p:blipFill>
        <p:spPr>
          <a:xfrm>
            <a:off x="5394875" y="897472"/>
            <a:ext cx="3255001" cy="1817254"/>
          </a:xfrm>
          <a:prstGeom prst="rect">
            <a:avLst/>
          </a:prstGeom>
          <a:noFill/>
          <a:ln>
            <a:noFill/>
          </a:ln>
        </p:spPr>
      </p:pic>
      <p:pic>
        <p:nvPicPr>
          <p:cNvPr id="409" name="Google Shape;409;p45"/>
          <p:cNvPicPr preferRelativeResize="0"/>
          <p:nvPr/>
        </p:nvPicPr>
        <p:blipFill>
          <a:blip r:embed="rId4">
            <a:alphaModFix/>
          </a:blip>
          <a:stretch>
            <a:fillRect/>
          </a:stretch>
        </p:blipFill>
        <p:spPr>
          <a:xfrm>
            <a:off x="926625" y="990375"/>
            <a:ext cx="2576964" cy="3548326"/>
          </a:xfrm>
          <a:prstGeom prst="rect">
            <a:avLst/>
          </a:prstGeom>
          <a:noFill/>
          <a:ln>
            <a:noFill/>
          </a:ln>
        </p:spPr>
      </p:pic>
      <p:pic>
        <p:nvPicPr>
          <p:cNvPr id="410" name="Google Shape;410;p45"/>
          <p:cNvPicPr preferRelativeResize="0"/>
          <p:nvPr/>
        </p:nvPicPr>
        <p:blipFill>
          <a:blip r:embed="rId5">
            <a:alphaModFix/>
          </a:blip>
          <a:stretch>
            <a:fillRect/>
          </a:stretch>
        </p:blipFill>
        <p:spPr>
          <a:xfrm>
            <a:off x="6034449" y="2714725"/>
            <a:ext cx="2677846" cy="212397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119" name="Google Shape;119;p19"/>
          <p:cNvGrpSpPr/>
          <p:nvPr/>
        </p:nvGrpSpPr>
        <p:grpSpPr>
          <a:xfrm>
            <a:off x="2073596" y="1316701"/>
            <a:ext cx="4650188" cy="2286036"/>
            <a:chOff x="9035140" y="4117650"/>
            <a:chExt cx="5441362" cy="2413212"/>
          </a:xfrm>
        </p:grpSpPr>
        <p:sp>
          <p:nvSpPr>
            <p:cNvPr id="120" name="Google Shape;120;p19"/>
            <p:cNvSpPr txBox="1"/>
            <p:nvPr/>
          </p:nvSpPr>
          <p:spPr>
            <a:xfrm>
              <a:off x="10339172" y="4911919"/>
              <a:ext cx="3882900" cy="8172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endParaRPr sz="24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SzPts val="1100"/>
                <a:buFont typeface="Arial"/>
                <a:buNone/>
              </a:pPr>
              <a:r>
                <a:rPr lang="en" sz="3600" b="1">
                  <a:solidFill>
                    <a:schemeClr val="dk2"/>
                  </a:solidFill>
                  <a:latin typeface="Montserrat"/>
                  <a:ea typeface="Montserrat"/>
                  <a:cs typeface="Montserrat"/>
                  <a:sym typeface="Montserrat"/>
                </a:rPr>
                <a:t>BİTCOİN TARİHÇESİ:</a:t>
              </a:r>
              <a:endParaRPr sz="36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SzPts val="1100"/>
                <a:buFont typeface="Arial"/>
                <a:buNone/>
              </a:pPr>
              <a:r>
                <a:rPr lang="en" sz="3600" b="1">
                  <a:solidFill>
                    <a:schemeClr val="dk2"/>
                  </a:solidFill>
                  <a:latin typeface="Montserrat"/>
                  <a:ea typeface="Montserrat"/>
                  <a:cs typeface="Montserrat"/>
                  <a:sym typeface="Montserrat"/>
                </a:rPr>
                <a:t>Özgürlükçü Rüyalar</a:t>
              </a:r>
              <a:endParaRPr sz="3600" b="1">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2"/>
                </a:buClr>
                <a:buFont typeface="Montserrat"/>
                <a:buNone/>
              </a:pPr>
              <a:endParaRPr sz="3600" b="1">
                <a:solidFill>
                  <a:schemeClr val="dk2"/>
                </a:solidFill>
                <a:latin typeface="Montserrat"/>
                <a:ea typeface="Montserrat"/>
                <a:cs typeface="Montserrat"/>
                <a:sym typeface="Montserrat"/>
              </a:endParaRPr>
            </a:p>
          </p:txBody>
        </p:sp>
        <p:sp>
          <p:nvSpPr>
            <p:cNvPr id="121" name="Google Shape;121;p19"/>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1</a:t>
              </a:r>
              <a:endParaRPr sz="500"/>
            </a:p>
          </p:txBody>
        </p:sp>
        <p:cxnSp>
          <p:nvCxnSpPr>
            <p:cNvPr id="122" name="Google Shape;122;p19"/>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23" name="Google Shape;123;p19"/>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124" name="Google Shape;124;p19"/>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125" name="Google Shape;125;p19"/>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126" name="Google Shape;126;p19"/>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127" name="Google Shape;127;p19"/>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6"/>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416" name="Google Shape;416;p46"/>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2016 - 2017: HYPE TRAIN</a:t>
            </a:r>
            <a:endParaRPr sz="2700" b="1">
              <a:latin typeface="Montserrat"/>
              <a:ea typeface="Montserrat"/>
              <a:cs typeface="Montserrat"/>
              <a:sym typeface="Montserrat"/>
            </a:endParaRPr>
          </a:p>
        </p:txBody>
      </p:sp>
      <p:sp>
        <p:nvSpPr>
          <p:cNvPr id="417" name="Google Shape;417;p46"/>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solidFill>
                <a:srgbClr val="BFBFBF"/>
              </a:solidFill>
              <a:latin typeface="Proxima Nova"/>
              <a:ea typeface="Proxima Nova"/>
              <a:cs typeface="Proxima Nova"/>
              <a:sym typeface="Proxima Nova"/>
            </a:endParaRPr>
          </a:p>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UPDATED BY GILLIAN CHU</a:t>
            </a:r>
            <a:endParaRPr sz="1000">
              <a:latin typeface="Proxima Nova"/>
              <a:ea typeface="Proxima Nova"/>
              <a:cs typeface="Proxima Nova"/>
              <a:sym typeface="Proxima Nova"/>
            </a:endParaRPr>
          </a:p>
        </p:txBody>
      </p:sp>
      <p:pic>
        <p:nvPicPr>
          <p:cNvPr id="418" name="Google Shape;418;p46" descr="Image result for hype train cartoon"/>
          <p:cNvPicPr preferRelativeResize="0"/>
          <p:nvPr/>
        </p:nvPicPr>
        <p:blipFill>
          <a:blip r:embed="rId3">
            <a:alphaModFix/>
          </a:blip>
          <a:stretch>
            <a:fillRect/>
          </a:stretch>
        </p:blipFill>
        <p:spPr>
          <a:xfrm>
            <a:off x="5394875" y="897472"/>
            <a:ext cx="3255001" cy="1817254"/>
          </a:xfrm>
          <a:prstGeom prst="rect">
            <a:avLst/>
          </a:prstGeom>
          <a:noFill/>
          <a:ln>
            <a:noFill/>
          </a:ln>
        </p:spPr>
      </p:pic>
      <p:pic>
        <p:nvPicPr>
          <p:cNvPr id="419" name="Google Shape;419;p46"/>
          <p:cNvPicPr preferRelativeResize="0"/>
          <p:nvPr/>
        </p:nvPicPr>
        <p:blipFill>
          <a:blip r:embed="rId4">
            <a:alphaModFix/>
          </a:blip>
          <a:stretch>
            <a:fillRect/>
          </a:stretch>
        </p:blipFill>
        <p:spPr>
          <a:xfrm>
            <a:off x="926625" y="990375"/>
            <a:ext cx="2576964" cy="3548326"/>
          </a:xfrm>
          <a:prstGeom prst="rect">
            <a:avLst/>
          </a:prstGeom>
          <a:noFill/>
          <a:ln>
            <a:noFill/>
          </a:ln>
        </p:spPr>
      </p:pic>
      <p:pic>
        <p:nvPicPr>
          <p:cNvPr id="420" name="Google Shape;420;p46"/>
          <p:cNvPicPr preferRelativeResize="0"/>
          <p:nvPr/>
        </p:nvPicPr>
        <p:blipFill>
          <a:blip r:embed="rId5">
            <a:alphaModFix/>
          </a:blip>
          <a:stretch>
            <a:fillRect/>
          </a:stretch>
        </p:blipFill>
        <p:spPr>
          <a:xfrm>
            <a:off x="6034449" y="2714725"/>
            <a:ext cx="2677846" cy="2123975"/>
          </a:xfrm>
          <a:prstGeom prst="rect">
            <a:avLst/>
          </a:prstGeom>
          <a:noFill/>
          <a:ln>
            <a:noFill/>
          </a:ln>
        </p:spPr>
      </p:pic>
      <p:pic>
        <p:nvPicPr>
          <p:cNvPr id="421" name="Google Shape;421;p46"/>
          <p:cNvPicPr preferRelativeResize="0"/>
          <p:nvPr/>
        </p:nvPicPr>
        <p:blipFill>
          <a:blip r:embed="rId6">
            <a:alphaModFix/>
          </a:blip>
          <a:stretch>
            <a:fillRect/>
          </a:stretch>
        </p:blipFill>
        <p:spPr>
          <a:xfrm>
            <a:off x="3268352" y="1641947"/>
            <a:ext cx="3488900" cy="2458598"/>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47"/>
          <p:cNvGrpSpPr/>
          <p:nvPr/>
        </p:nvGrpSpPr>
        <p:grpSpPr>
          <a:xfrm>
            <a:off x="2073574" y="1540926"/>
            <a:ext cx="4650188" cy="2061848"/>
            <a:chOff x="9035140" y="4117650"/>
            <a:chExt cx="5441362" cy="2413212"/>
          </a:xfrm>
        </p:grpSpPr>
        <p:sp>
          <p:nvSpPr>
            <p:cNvPr id="427" name="Google Shape;427;p47"/>
            <p:cNvSpPr txBox="1"/>
            <p:nvPr/>
          </p:nvSpPr>
          <p:spPr>
            <a:xfrm>
              <a:off x="10250739" y="4911949"/>
              <a:ext cx="4019100" cy="8172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3600" b="1">
                  <a:solidFill>
                    <a:schemeClr val="dk2"/>
                  </a:solidFill>
                  <a:latin typeface="Montserrat"/>
                  <a:ea typeface="Montserrat"/>
                  <a:cs typeface="Montserrat"/>
                  <a:sym typeface="Montserrat"/>
                </a:rPr>
                <a:t>KURUMSAL (ENTERPRISE) BLOCKCHAIN</a:t>
              </a:r>
              <a:endParaRPr sz="3600">
                <a:latin typeface="Montserrat"/>
                <a:ea typeface="Montserrat"/>
                <a:cs typeface="Montserrat"/>
                <a:sym typeface="Montserrat"/>
              </a:endParaRPr>
            </a:p>
          </p:txBody>
        </p:sp>
        <p:sp>
          <p:nvSpPr>
            <p:cNvPr id="428" name="Google Shape;428;p47"/>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4</a:t>
              </a:r>
              <a:endParaRPr sz="500"/>
            </a:p>
          </p:txBody>
        </p:sp>
        <p:cxnSp>
          <p:nvCxnSpPr>
            <p:cNvPr id="429" name="Google Shape;429;p47"/>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430" name="Google Shape;430;p47"/>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431" name="Google Shape;431;p47"/>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432" name="Google Shape;432;p47"/>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433" name="Google Shape;433;p47"/>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434" name="Google Shape;434;p47"/>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pSp>
        <p:nvGrpSpPr>
          <p:cNvPr id="439" name="Google Shape;439;p48"/>
          <p:cNvGrpSpPr/>
          <p:nvPr/>
        </p:nvGrpSpPr>
        <p:grpSpPr>
          <a:xfrm>
            <a:off x="307803" y="1540924"/>
            <a:ext cx="6908027" cy="2061850"/>
            <a:chOff x="6968593" y="4117649"/>
            <a:chExt cx="7507908" cy="2413214"/>
          </a:xfrm>
        </p:grpSpPr>
        <p:sp>
          <p:nvSpPr>
            <p:cNvPr id="440" name="Google Shape;440;p48"/>
            <p:cNvSpPr txBox="1"/>
            <p:nvPr/>
          </p:nvSpPr>
          <p:spPr>
            <a:xfrm>
              <a:off x="10339160" y="4911912"/>
              <a:ext cx="3744000" cy="8172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3000" b="1">
                  <a:solidFill>
                    <a:schemeClr val="dk2"/>
                  </a:solidFill>
                  <a:latin typeface="Montserrat"/>
                  <a:ea typeface="Montserrat"/>
                  <a:cs typeface="Montserrat"/>
                  <a:sym typeface="Montserrat"/>
                </a:rPr>
                <a:t>BANKALARIN BLOCKCHAIN İLGİSİ</a:t>
              </a:r>
              <a:endParaRPr sz="3000">
                <a:latin typeface="Montserrat"/>
                <a:ea typeface="Montserrat"/>
                <a:cs typeface="Montserrat"/>
                <a:sym typeface="Montserrat"/>
              </a:endParaRPr>
            </a:p>
          </p:txBody>
        </p:sp>
        <p:sp>
          <p:nvSpPr>
            <p:cNvPr id="441" name="Google Shape;441;p48"/>
            <p:cNvSpPr txBox="1"/>
            <p:nvPr/>
          </p:nvSpPr>
          <p:spPr>
            <a:xfrm>
              <a:off x="6968593" y="4117649"/>
              <a:ext cx="32823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4.1</a:t>
              </a:r>
              <a:endParaRPr sz="500"/>
            </a:p>
          </p:txBody>
        </p:sp>
        <p:cxnSp>
          <p:nvCxnSpPr>
            <p:cNvPr id="442" name="Google Shape;442;p48"/>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443" name="Google Shape;443;p48"/>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444" name="Google Shape;444;p48"/>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445" name="Google Shape;445;p48"/>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446" name="Google Shape;446;p48"/>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447" name="Google Shape;447;p48"/>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9"/>
          <p:cNvSpPr txBox="1">
            <a:spLocks noGrp="1"/>
          </p:cNvSpPr>
          <p:nvPr>
            <p:ph type="body" idx="1"/>
          </p:nvPr>
        </p:nvSpPr>
        <p:spPr>
          <a:xfrm>
            <a:off x="311700" y="1017725"/>
            <a:ext cx="4547100" cy="34164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"Özel blok zincirlerine" veya "izin verilen defterlere" olan ilginin artması.</a:t>
            </a:r>
            <a:endParaRPr sz="1600">
              <a:latin typeface="Proxima Nova"/>
              <a:ea typeface="Proxima Nova"/>
              <a:cs typeface="Proxima Nova"/>
              <a:sym typeface="Proxima Nova"/>
            </a:endParaRPr>
          </a:p>
          <a:p>
            <a:pPr marL="914400" lvl="1"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Açık değil</a:t>
            </a:r>
            <a:endParaRPr sz="1600">
              <a:latin typeface="Proxima Nova"/>
              <a:ea typeface="Proxima Nova"/>
              <a:cs typeface="Proxima Nova"/>
              <a:sym typeface="Proxima Nova"/>
            </a:endParaRPr>
          </a:p>
          <a:p>
            <a:pPr marL="914400" lvl="1"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güvenilmez değil</a:t>
            </a:r>
            <a:endParaRPr sz="1600">
              <a:latin typeface="Proxima Nova"/>
              <a:ea typeface="Proxima Nova"/>
              <a:cs typeface="Proxima Nova"/>
              <a:sym typeface="Proxima Nova"/>
            </a:endParaRPr>
          </a:p>
          <a:p>
            <a:pPr marL="914400" lvl="1"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Bitcoin'de olduğu gibi ekonomik teşvikler yok</a:t>
            </a:r>
            <a:endParaRPr sz="1600">
              <a:latin typeface="Proxima Nova"/>
              <a:ea typeface="Proxima Nova"/>
              <a:cs typeface="Proxima Nova"/>
              <a:sym typeface="Proxima Nova"/>
            </a:endParaRPr>
          </a:p>
          <a:p>
            <a:pPr marL="914400" lvl="1"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"Bitcoin"den "blockchain"i ayırın</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Eksiklik: </a:t>
            </a:r>
            <a:endParaRPr sz="1600">
              <a:latin typeface="Proxima Nova"/>
              <a:ea typeface="Proxima Nova"/>
              <a:cs typeface="Proxima Nova"/>
              <a:sym typeface="Proxima Nova"/>
            </a:endParaRPr>
          </a:p>
          <a:p>
            <a:pPr marL="914400" lvl="1"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Yüceltilmiş genel anahtar şifrelemesi</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Fayda: </a:t>
            </a:r>
            <a:endParaRPr sz="1600">
              <a:latin typeface="Proxima Nova"/>
              <a:ea typeface="Proxima Nova"/>
              <a:cs typeface="Proxima Nova"/>
              <a:sym typeface="Proxima Nova"/>
            </a:endParaRPr>
          </a:p>
          <a:p>
            <a:pPr marL="914400" lvl="1"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Daha uyumlu</a:t>
            </a:r>
            <a:endParaRPr sz="1600">
              <a:latin typeface="Proxima Nova"/>
              <a:ea typeface="Proxima Nova"/>
              <a:cs typeface="Proxima Nova"/>
              <a:sym typeface="Proxima Nova"/>
            </a:endParaRPr>
          </a:p>
        </p:txBody>
      </p:sp>
      <p:pic>
        <p:nvPicPr>
          <p:cNvPr id="453" name="Google Shape;453;p49"/>
          <p:cNvPicPr preferRelativeResize="0"/>
          <p:nvPr/>
        </p:nvPicPr>
        <p:blipFill>
          <a:blip r:embed="rId3">
            <a:alphaModFix/>
          </a:blip>
          <a:stretch>
            <a:fillRect/>
          </a:stretch>
        </p:blipFill>
        <p:spPr>
          <a:xfrm>
            <a:off x="4957400" y="1017725"/>
            <a:ext cx="3101199" cy="3477250"/>
          </a:xfrm>
          <a:prstGeom prst="rect">
            <a:avLst/>
          </a:prstGeom>
          <a:noFill/>
          <a:ln>
            <a:noFill/>
          </a:ln>
        </p:spPr>
      </p:pic>
      <p:sp>
        <p:nvSpPr>
          <p:cNvPr id="454" name="Google Shape;454;p49"/>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455" name="Google Shape;455;p49"/>
          <p:cNvSpPr txBox="1"/>
          <p:nvPr/>
        </p:nvSpPr>
        <p:spPr>
          <a:xfrm>
            <a:off x="1097050" y="461775"/>
            <a:ext cx="77532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BANKALAR &amp; BLOCKCHAIN</a:t>
            </a:r>
            <a:endParaRPr sz="2700" b="1">
              <a:latin typeface="Montserrat"/>
              <a:ea typeface="Montserrat"/>
              <a:cs typeface="Montserrat"/>
              <a:sym typeface="Montserrat"/>
            </a:endParaRPr>
          </a:p>
        </p:txBody>
      </p:sp>
      <p:sp>
        <p:nvSpPr>
          <p:cNvPr id="456" name="Google Shape;456;p49"/>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50"/>
          <p:cNvPicPr preferRelativeResize="0"/>
          <p:nvPr/>
        </p:nvPicPr>
        <p:blipFill>
          <a:blip r:embed="rId3">
            <a:alphaModFix/>
          </a:blip>
          <a:stretch>
            <a:fillRect/>
          </a:stretch>
        </p:blipFill>
        <p:spPr>
          <a:xfrm>
            <a:off x="660568" y="1513575"/>
            <a:ext cx="1650483" cy="495150"/>
          </a:xfrm>
          <a:prstGeom prst="rect">
            <a:avLst/>
          </a:prstGeom>
          <a:noFill/>
          <a:ln>
            <a:noFill/>
          </a:ln>
        </p:spPr>
      </p:pic>
      <p:pic>
        <p:nvPicPr>
          <p:cNvPr id="462" name="Google Shape;462;p50"/>
          <p:cNvPicPr preferRelativeResize="0"/>
          <p:nvPr/>
        </p:nvPicPr>
        <p:blipFill rotWithShape="1">
          <a:blip r:embed="rId4">
            <a:alphaModFix/>
          </a:blip>
          <a:srcRect t="8533"/>
          <a:stretch/>
        </p:blipFill>
        <p:spPr>
          <a:xfrm>
            <a:off x="6530550" y="1312800"/>
            <a:ext cx="1493300" cy="1226200"/>
          </a:xfrm>
          <a:prstGeom prst="rect">
            <a:avLst/>
          </a:prstGeom>
          <a:noFill/>
          <a:ln>
            <a:noFill/>
          </a:ln>
        </p:spPr>
      </p:pic>
      <p:pic>
        <p:nvPicPr>
          <p:cNvPr id="463" name="Google Shape;463;p50"/>
          <p:cNvPicPr preferRelativeResize="0"/>
          <p:nvPr/>
        </p:nvPicPr>
        <p:blipFill>
          <a:blip r:embed="rId5">
            <a:alphaModFix/>
          </a:blip>
          <a:stretch>
            <a:fillRect/>
          </a:stretch>
        </p:blipFill>
        <p:spPr>
          <a:xfrm>
            <a:off x="5839549" y="3414925"/>
            <a:ext cx="3123274" cy="728975"/>
          </a:xfrm>
          <a:prstGeom prst="rect">
            <a:avLst/>
          </a:prstGeom>
          <a:noFill/>
          <a:ln>
            <a:noFill/>
          </a:ln>
        </p:spPr>
      </p:pic>
      <p:pic>
        <p:nvPicPr>
          <p:cNvPr id="464" name="Google Shape;464;p50"/>
          <p:cNvPicPr preferRelativeResize="0"/>
          <p:nvPr/>
        </p:nvPicPr>
        <p:blipFill>
          <a:blip r:embed="rId6">
            <a:alphaModFix/>
          </a:blip>
          <a:stretch>
            <a:fillRect/>
          </a:stretch>
        </p:blipFill>
        <p:spPr>
          <a:xfrm>
            <a:off x="3262385" y="1640100"/>
            <a:ext cx="2247265" cy="898900"/>
          </a:xfrm>
          <a:prstGeom prst="rect">
            <a:avLst/>
          </a:prstGeom>
          <a:noFill/>
          <a:ln>
            <a:noFill/>
          </a:ln>
        </p:spPr>
      </p:pic>
      <p:sp>
        <p:nvSpPr>
          <p:cNvPr id="465" name="Google Shape;465;p50"/>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466" name="Google Shape;466;p50"/>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ÖZEL BLOCKCHAIN GİRİŞİMLERİ</a:t>
            </a:r>
            <a:endParaRPr sz="2700" b="1">
              <a:latin typeface="Montserrat"/>
              <a:ea typeface="Montserrat"/>
              <a:cs typeface="Montserrat"/>
              <a:sym typeface="Montserrat"/>
            </a:endParaRPr>
          </a:p>
        </p:txBody>
      </p:sp>
      <p:pic>
        <p:nvPicPr>
          <p:cNvPr id="467" name="Google Shape;467;p50" descr="Image result for quorum jpm"/>
          <p:cNvPicPr preferRelativeResize="0"/>
          <p:nvPr/>
        </p:nvPicPr>
        <p:blipFill>
          <a:blip r:embed="rId7">
            <a:alphaModFix/>
          </a:blip>
          <a:stretch>
            <a:fillRect/>
          </a:stretch>
        </p:blipFill>
        <p:spPr>
          <a:xfrm>
            <a:off x="1558050" y="2826925"/>
            <a:ext cx="1905000" cy="1905000"/>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1"/>
          <p:cNvSpPr txBox="1">
            <a:spLocks noGrp="1"/>
          </p:cNvSpPr>
          <p:nvPr>
            <p:ph type="body" idx="1"/>
          </p:nvPr>
        </p:nvSpPr>
        <p:spPr>
          <a:xfrm>
            <a:off x="311700" y="863550"/>
            <a:ext cx="43785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Ocak 2014: "Korkunç bir değer deposu. Tekrar tekrar üretilebilir."</a:t>
            </a:r>
            <a:endParaRPr sz="1600">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1600">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İnsanlar hala Bitcoin'i anlamıyor</a:t>
            </a: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a:p>
            <a:pPr marL="0" lvl="0" indent="0" algn="l" rtl="0">
              <a:spcBef>
                <a:spcPts val="0"/>
              </a:spcBef>
              <a:spcAft>
                <a:spcPts val="0"/>
              </a:spcAft>
              <a:buNone/>
            </a:pPr>
            <a:endParaRPr/>
          </a:p>
        </p:txBody>
      </p:sp>
      <p:pic>
        <p:nvPicPr>
          <p:cNvPr id="473" name="Google Shape;473;p51"/>
          <p:cNvPicPr preferRelativeResize="0"/>
          <p:nvPr/>
        </p:nvPicPr>
        <p:blipFill>
          <a:blip r:embed="rId3">
            <a:alphaModFix/>
          </a:blip>
          <a:stretch>
            <a:fillRect/>
          </a:stretch>
        </p:blipFill>
        <p:spPr>
          <a:xfrm>
            <a:off x="4679200" y="983525"/>
            <a:ext cx="4046900" cy="3318300"/>
          </a:xfrm>
          <a:prstGeom prst="rect">
            <a:avLst/>
          </a:prstGeom>
          <a:noFill/>
          <a:ln>
            <a:noFill/>
          </a:ln>
        </p:spPr>
      </p:pic>
      <p:sp>
        <p:nvSpPr>
          <p:cNvPr id="474" name="Google Shape;474;p51"/>
          <p:cNvSpPr txBox="1"/>
          <p:nvPr/>
        </p:nvSpPr>
        <p:spPr>
          <a:xfrm>
            <a:off x="5572450" y="4225625"/>
            <a:ext cx="20628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a:solidFill>
                  <a:schemeClr val="hlink"/>
                </a:solidFill>
                <a:hlinkClick r:id="rId4"/>
              </a:rPr>
              <a:t>http://www.businessinsider.com/jp-morgans-jamie-dimon-on-bitcoin-2014-1</a:t>
            </a:r>
            <a:endParaRPr sz="800"/>
          </a:p>
        </p:txBody>
      </p:sp>
      <p:sp>
        <p:nvSpPr>
          <p:cNvPr id="475" name="Google Shape;475;p51"/>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476" name="Google Shape;476;p51"/>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solidFill>
                  <a:schemeClr val="dk2"/>
                </a:solidFill>
                <a:latin typeface="Montserrat"/>
                <a:ea typeface="Montserrat"/>
                <a:cs typeface="Montserrat"/>
                <a:sym typeface="Montserrat"/>
              </a:rPr>
              <a:t>DIMON’NUN </a:t>
            </a:r>
            <a:r>
              <a:rPr lang="en" sz="2700" b="1">
                <a:latin typeface="Montserrat"/>
                <a:ea typeface="Montserrat"/>
                <a:cs typeface="Montserrat"/>
                <a:sym typeface="Montserrat"/>
              </a:rPr>
              <a:t>BITCOIN/BLOCKCHAIN HAKKINDAKİ  FİKİRLERİ</a:t>
            </a:r>
            <a:endParaRPr sz="2700" b="1">
              <a:latin typeface="Montserrat"/>
              <a:ea typeface="Montserrat"/>
              <a:cs typeface="Montserrat"/>
              <a:sym typeface="Montserrat"/>
            </a:endParaRPr>
          </a:p>
        </p:txBody>
      </p:sp>
      <p:sp>
        <p:nvSpPr>
          <p:cNvPr id="477" name="Google Shape;477;p51"/>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2"/>
          <p:cNvSpPr txBox="1">
            <a:spLocks noGrp="1"/>
          </p:cNvSpPr>
          <p:nvPr>
            <p:ph type="body" idx="1"/>
          </p:nvPr>
        </p:nvSpPr>
        <p:spPr>
          <a:xfrm>
            <a:off x="311700" y="863550"/>
            <a:ext cx="42651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Ekim 2014: "[Bitcoin geliştiricileri] öğle yemeğimizi yemeye çalışacaklar. Sorun değil. Buna rekabet deniyor ve biz rekabet edeceğiz."</a:t>
            </a:r>
            <a:endParaRPr sz="1600">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1600">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Bitcoin'e meşruiyet veriliyor.</a:t>
            </a: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pic>
        <p:nvPicPr>
          <p:cNvPr id="483" name="Google Shape;483;p52"/>
          <p:cNvPicPr preferRelativeResize="0"/>
          <p:nvPr/>
        </p:nvPicPr>
        <p:blipFill>
          <a:blip r:embed="rId3">
            <a:alphaModFix/>
          </a:blip>
          <a:stretch>
            <a:fillRect/>
          </a:stretch>
        </p:blipFill>
        <p:spPr>
          <a:xfrm>
            <a:off x="4761470" y="1388593"/>
            <a:ext cx="3757956" cy="2746802"/>
          </a:xfrm>
          <a:prstGeom prst="rect">
            <a:avLst/>
          </a:prstGeom>
          <a:noFill/>
          <a:ln>
            <a:noFill/>
          </a:ln>
        </p:spPr>
      </p:pic>
      <p:sp>
        <p:nvSpPr>
          <p:cNvPr id="484" name="Google Shape;484;p52"/>
          <p:cNvSpPr txBox="1"/>
          <p:nvPr/>
        </p:nvSpPr>
        <p:spPr>
          <a:xfrm>
            <a:off x="5262600" y="4243250"/>
            <a:ext cx="23973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http://static6.businessinsider.com/image/5527c91969beddfd15404336-480/jp-morgan-chase-and-company-ceo-jamie-dimon.jpg</a:t>
            </a:r>
            <a:endParaRPr sz="800"/>
          </a:p>
        </p:txBody>
      </p:sp>
      <p:sp>
        <p:nvSpPr>
          <p:cNvPr id="485" name="Google Shape;485;p52"/>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486" name="Google Shape;486;p52"/>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solidFill>
                  <a:schemeClr val="dk2"/>
                </a:solidFill>
                <a:latin typeface="Montserrat"/>
                <a:ea typeface="Montserrat"/>
                <a:cs typeface="Montserrat"/>
                <a:sym typeface="Montserrat"/>
              </a:rPr>
              <a:t>DIMON’NUN BITCOIN/BLOCKCHAIN HAKKINDAKİ  FİKİRLERİ</a:t>
            </a:r>
            <a:r>
              <a:rPr lang="en" sz="2700" b="1">
                <a:latin typeface="Montserrat"/>
                <a:ea typeface="Montserrat"/>
                <a:cs typeface="Montserrat"/>
                <a:sym typeface="Montserrat"/>
              </a:rPr>
              <a:t> </a:t>
            </a:r>
            <a:endParaRPr sz="2700" b="1">
              <a:latin typeface="Montserrat"/>
              <a:ea typeface="Montserrat"/>
              <a:cs typeface="Montserrat"/>
              <a:sym typeface="Montserrat"/>
            </a:endParaRPr>
          </a:p>
        </p:txBody>
      </p:sp>
      <p:sp>
        <p:nvSpPr>
          <p:cNvPr id="487" name="Google Shape;487;p52"/>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3"/>
          <p:cNvSpPr txBox="1">
            <a:spLocks noGrp="1"/>
          </p:cNvSpPr>
          <p:nvPr>
            <p:ph type="body" idx="1"/>
          </p:nvPr>
        </p:nvSpPr>
        <p:spPr>
          <a:xfrm>
            <a:off x="311700" y="1011988"/>
            <a:ext cx="33945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Kasım 2015: “ABD dolarına karşılık Bitcoin olarak adlandırılan sanal para birimi durdurulacak. ... Hiçbir hükümet, sınırları aşan ve aynı kontrollere sahip olmayan bir sanal para birimini asla desteklemeyecektir. Bu olmayacak."</a:t>
            </a:r>
            <a:endParaRPr sz="1600">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endParaRPr sz="1600">
              <a:latin typeface="Proxima Nova"/>
              <a:ea typeface="Proxima Nova"/>
              <a:cs typeface="Proxima Nova"/>
              <a:sym typeface="Proxima Nova"/>
            </a:endParaRPr>
          </a:p>
          <a:p>
            <a:pPr marL="0" lvl="0" indent="0" algn="l" rtl="0">
              <a:spcBef>
                <a:spcPts val="0"/>
              </a:spcBef>
              <a:spcAft>
                <a:spcPts val="0"/>
              </a:spcAft>
              <a:buClr>
                <a:schemeClr val="dk2"/>
              </a:buClr>
              <a:buSzPts val="1100"/>
              <a:buFont typeface="Arial"/>
              <a:buNone/>
            </a:pPr>
            <a:r>
              <a:rPr lang="en" sz="1600">
                <a:latin typeface="Proxima Nova"/>
                <a:ea typeface="Proxima Nova"/>
                <a:cs typeface="Proxima Nova"/>
                <a:sym typeface="Proxima Nova"/>
              </a:rPr>
              <a:t>Bankacılar kontrol eksikliğinden nefret eder. Belki de bu bir tehdit?</a:t>
            </a: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pic>
        <p:nvPicPr>
          <p:cNvPr id="493" name="Google Shape;493;p53"/>
          <p:cNvPicPr preferRelativeResize="0"/>
          <p:nvPr/>
        </p:nvPicPr>
        <p:blipFill>
          <a:blip r:embed="rId3">
            <a:alphaModFix/>
          </a:blip>
          <a:stretch>
            <a:fillRect/>
          </a:stretch>
        </p:blipFill>
        <p:spPr>
          <a:xfrm>
            <a:off x="3879825" y="1269775"/>
            <a:ext cx="5041599" cy="2900825"/>
          </a:xfrm>
          <a:prstGeom prst="rect">
            <a:avLst/>
          </a:prstGeom>
          <a:noFill/>
          <a:ln>
            <a:noFill/>
          </a:ln>
        </p:spPr>
      </p:pic>
      <p:sp>
        <p:nvSpPr>
          <p:cNvPr id="494" name="Google Shape;494;p53"/>
          <p:cNvSpPr txBox="1"/>
          <p:nvPr/>
        </p:nvSpPr>
        <p:spPr>
          <a:xfrm>
            <a:off x="6607225" y="4266900"/>
            <a:ext cx="2314200" cy="1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a:solidFill>
                  <a:schemeClr val="hlink"/>
                </a:solidFill>
                <a:hlinkClick r:id="rId4"/>
              </a:rPr>
              <a:t>http://fortune.com/2015/11/04/jamie-dimon-virtual-currency-bitcoin/</a:t>
            </a:r>
            <a:endParaRPr sz="800"/>
          </a:p>
        </p:txBody>
      </p:sp>
      <p:sp>
        <p:nvSpPr>
          <p:cNvPr id="495" name="Google Shape;495;p53"/>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496" name="Google Shape;496;p53"/>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DIMON’NUN BITCOIN/BLOCKCHAIN HAKKINDAKİ  FİKİRLERİ</a:t>
            </a:r>
            <a:endParaRPr/>
          </a:p>
        </p:txBody>
      </p:sp>
      <p:sp>
        <p:nvSpPr>
          <p:cNvPr id="497" name="Google Shape;497;p53"/>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4"/>
          <p:cNvSpPr txBox="1">
            <a:spLocks noGrp="1"/>
          </p:cNvSpPr>
          <p:nvPr>
            <p:ph type="body" idx="1"/>
          </p:nvPr>
        </p:nvSpPr>
        <p:spPr>
          <a:xfrm>
            <a:off x="311700" y="863550"/>
            <a:ext cx="38199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Proxima Nova"/>
                <a:ea typeface="Proxima Nova"/>
                <a:cs typeface="Proxima Nova"/>
                <a:sym typeface="Proxima Nova"/>
              </a:rPr>
              <a:t>Ekim 2017: “Bitcoin, sonu iyi olmayacak bir “dolandırıcılık”tır. </a:t>
            </a:r>
            <a:r>
              <a:rPr lang="en" sz="1600">
                <a:highlight>
                  <a:schemeClr val="accent2"/>
                </a:highlight>
                <a:latin typeface="Proxima Nova"/>
                <a:ea typeface="Proxima Nova"/>
                <a:cs typeface="Proxima Nova"/>
                <a:sym typeface="Proxima Nova"/>
              </a:rPr>
              <a:t>[Bitcoin] alacak kadar aptalsan, bir gün bedelini ödeyeceksin.</a:t>
            </a:r>
            <a:r>
              <a:rPr lang="en" sz="1600">
                <a:latin typeface="Proxima Nova"/>
                <a:ea typeface="Proxima Nova"/>
                <a:cs typeface="Proxima Nova"/>
                <a:sym typeface="Proxima Nova"/>
              </a:rPr>
              <a:t> Blockchain, iyi bir teknoloji. Aslında onu kullanıyoruz… Tanrı blok zincirini korusun.”</a:t>
            </a:r>
            <a:endParaRPr sz="1600">
              <a:latin typeface="Proxima Nova"/>
              <a:ea typeface="Proxima Nova"/>
              <a:cs typeface="Proxima Nova"/>
              <a:sym typeface="Proxima Nova"/>
            </a:endParaRPr>
          </a:p>
        </p:txBody>
      </p:sp>
      <p:pic>
        <p:nvPicPr>
          <p:cNvPr id="503" name="Google Shape;503;p54"/>
          <p:cNvPicPr preferRelativeResize="0"/>
          <p:nvPr/>
        </p:nvPicPr>
        <p:blipFill>
          <a:blip r:embed="rId3">
            <a:alphaModFix/>
          </a:blip>
          <a:stretch>
            <a:fillRect/>
          </a:stretch>
        </p:blipFill>
        <p:spPr>
          <a:xfrm>
            <a:off x="4273345" y="1474395"/>
            <a:ext cx="4161676" cy="2772550"/>
          </a:xfrm>
          <a:prstGeom prst="rect">
            <a:avLst/>
          </a:prstGeom>
          <a:noFill/>
          <a:ln>
            <a:noFill/>
          </a:ln>
        </p:spPr>
      </p:pic>
      <p:sp>
        <p:nvSpPr>
          <p:cNvPr id="504" name="Google Shape;504;p54"/>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505" name="Google Shape;505;p54"/>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DIMON’NUN BITCOIN/BLOCKCHAIN HAKKINDAKİ  FİKİRLERİ</a:t>
            </a:r>
            <a:endParaRPr sz="2700" b="1">
              <a:latin typeface="Montserrat"/>
              <a:ea typeface="Montserrat"/>
              <a:cs typeface="Montserrat"/>
              <a:sym typeface="Montserrat"/>
            </a:endParaRPr>
          </a:p>
        </p:txBody>
      </p:sp>
      <p:sp>
        <p:nvSpPr>
          <p:cNvPr id="506" name="Google Shape;506;p54"/>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p55"/>
          <p:cNvPicPr preferRelativeResize="0"/>
          <p:nvPr/>
        </p:nvPicPr>
        <p:blipFill>
          <a:blip r:embed="rId3">
            <a:alphaModFix/>
          </a:blip>
          <a:stretch>
            <a:fillRect/>
          </a:stretch>
        </p:blipFill>
        <p:spPr>
          <a:xfrm>
            <a:off x="4273345" y="1474395"/>
            <a:ext cx="4161676" cy="2772550"/>
          </a:xfrm>
          <a:prstGeom prst="rect">
            <a:avLst/>
          </a:prstGeom>
          <a:noFill/>
          <a:ln>
            <a:noFill/>
          </a:ln>
        </p:spPr>
      </p:pic>
      <p:sp>
        <p:nvSpPr>
          <p:cNvPr id="512" name="Google Shape;512;p55"/>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513" name="Google Shape;513;p55"/>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DIMON’NUN BITCOIN/BLOCKCHAIN HAKKINDAKİ  FİKİRLERİ</a:t>
            </a:r>
            <a:endParaRPr sz="2700" b="1">
              <a:latin typeface="Montserrat"/>
              <a:ea typeface="Montserrat"/>
              <a:cs typeface="Montserrat"/>
              <a:sym typeface="Montserrat"/>
            </a:endParaRPr>
          </a:p>
        </p:txBody>
      </p:sp>
      <p:sp>
        <p:nvSpPr>
          <p:cNvPr id="514" name="Google Shape;514;p55"/>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latin typeface="Proxima Nova"/>
              <a:ea typeface="Proxima Nova"/>
              <a:cs typeface="Proxima Nova"/>
              <a:sym typeface="Proxima Nova"/>
            </a:endParaRPr>
          </a:p>
        </p:txBody>
      </p:sp>
      <p:pic>
        <p:nvPicPr>
          <p:cNvPr id="515" name="Google Shape;515;p55"/>
          <p:cNvPicPr preferRelativeResize="0"/>
          <p:nvPr/>
        </p:nvPicPr>
        <p:blipFill>
          <a:blip r:embed="rId4">
            <a:alphaModFix/>
          </a:blip>
          <a:stretch>
            <a:fillRect/>
          </a:stretch>
        </p:blipFill>
        <p:spPr>
          <a:xfrm>
            <a:off x="177445" y="1145380"/>
            <a:ext cx="4030124" cy="1489925"/>
          </a:xfrm>
          <a:prstGeom prst="rect">
            <a:avLst/>
          </a:prstGeom>
          <a:noFill/>
          <a:ln>
            <a:noFill/>
          </a:ln>
        </p:spPr>
      </p:pic>
      <p:pic>
        <p:nvPicPr>
          <p:cNvPr id="516" name="Google Shape;516;p55"/>
          <p:cNvPicPr preferRelativeResize="0"/>
          <p:nvPr/>
        </p:nvPicPr>
        <p:blipFill>
          <a:blip r:embed="rId5">
            <a:alphaModFix/>
          </a:blip>
          <a:stretch>
            <a:fillRect/>
          </a:stretch>
        </p:blipFill>
        <p:spPr>
          <a:xfrm>
            <a:off x="111670" y="2612074"/>
            <a:ext cx="4161675" cy="1701402"/>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body" idx="1"/>
          </p:nvPr>
        </p:nvSpPr>
        <p:spPr>
          <a:xfrm>
            <a:off x="921425" y="1096649"/>
            <a:ext cx="7301100" cy="318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100"/>
              <a:buFont typeface="Arial"/>
              <a:buNone/>
            </a:pPr>
            <a:r>
              <a:rPr lang="en" sz="2400">
                <a:latin typeface="Proxima Nova"/>
                <a:ea typeface="Proxima Nova"/>
                <a:cs typeface="Proxima Nova"/>
                <a:sym typeface="Proxima Nova"/>
              </a:rPr>
              <a:t>“Elektronik çağda açık bir toplum için gizlilik (privacy) gereklidir. </a:t>
            </a:r>
            <a:r>
              <a:rPr lang="en" sz="2400">
                <a:highlight>
                  <a:schemeClr val="accent2"/>
                </a:highlight>
                <a:latin typeface="Proxima Nova"/>
                <a:ea typeface="Proxima Nova"/>
                <a:cs typeface="Proxima Nova"/>
                <a:sym typeface="Proxima Nova"/>
              </a:rPr>
              <a:t>Gizlilik, sır (secrecy) değildir</a:t>
            </a:r>
            <a:r>
              <a:rPr lang="en" sz="2400">
                <a:latin typeface="Proxima Nova"/>
                <a:ea typeface="Proxima Nova"/>
                <a:cs typeface="Proxima Nova"/>
                <a:sym typeface="Proxima Nova"/>
              </a:rPr>
              <a:t>. Gizli bir konu,  tüm dünyanın bilmesini istemediğimiz şeydir, ancak  bir sır, hiç kimse tarafından bilinmesi istenilmeyendir . Gizlilik, kendini dünyaya seçici olarak gösterme gücüdür”</a:t>
            </a:r>
            <a:endParaRPr sz="2400">
              <a:latin typeface="Proxima Nova"/>
              <a:ea typeface="Proxima Nova"/>
              <a:cs typeface="Proxima Nova"/>
              <a:sym typeface="Proxima Nova"/>
            </a:endParaRPr>
          </a:p>
          <a:p>
            <a:pPr marL="0" marR="0" lvl="0" indent="0" algn="ctr" rtl="0">
              <a:lnSpc>
                <a:spcPct val="100000"/>
              </a:lnSpc>
              <a:spcBef>
                <a:spcPts val="0"/>
              </a:spcBef>
              <a:spcAft>
                <a:spcPts val="0"/>
              </a:spcAft>
              <a:buClr>
                <a:schemeClr val="dk2"/>
              </a:buClr>
              <a:buSzPts val="1100"/>
              <a:buFont typeface="Arial"/>
              <a:buNone/>
            </a:pPr>
            <a:r>
              <a:rPr lang="en" sz="2400">
                <a:latin typeface="Proxima Nova"/>
                <a:ea typeface="Proxima Nova"/>
                <a:cs typeface="Proxima Nova"/>
                <a:sym typeface="Proxima Nova"/>
              </a:rPr>
              <a:t>(Bir Cypherpunk Manifestosu).</a:t>
            </a:r>
            <a:endParaRPr sz="2400">
              <a:latin typeface="Proxima Nova"/>
              <a:ea typeface="Proxima Nova"/>
              <a:cs typeface="Proxima Nova"/>
              <a:sym typeface="Proxima Nova"/>
            </a:endParaRPr>
          </a:p>
          <a:p>
            <a:pPr marL="0" marR="0" lvl="0" indent="0" algn="ctr" rtl="0">
              <a:lnSpc>
                <a:spcPct val="100000"/>
              </a:lnSpc>
              <a:spcBef>
                <a:spcPts val="0"/>
              </a:spcBef>
              <a:spcAft>
                <a:spcPts val="0"/>
              </a:spcAft>
              <a:buNone/>
            </a:pPr>
            <a:endParaRPr sz="2400">
              <a:latin typeface="Proxima Nova"/>
              <a:ea typeface="Proxima Nova"/>
              <a:cs typeface="Proxima Nova"/>
              <a:sym typeface="Proxima Nova"/>
            </a:endParaRPr>
          </a:p>
        </p:txBody>
      </p:sp>
      <p:sp>
        <p:nvSpPr>
          <p:cNvPr id="133" name="Google Shape;133;p20"/>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BRIAN HO</a:t>
            </a:r>
            <a:endParaRPr sz="900">
              <a:solidFill>
                <a:srgbClr val="B7B7B7"/>
              </a:solidFill>
              <a:latin typeface="Proxima Nova"/>
              <a:ea typeface="Proxima Nova"/>
              <a:cs typeface="Proxima Nova"/>
              <a:sym typeface="Proxima Nova"/>
            </a:endParaRPr>
          </a:p>
        </p:txBody>
      </p:sp>
      <p:sp>
        <p:nvSpPr>
          <p:cNvPr id="134" name="Google Shape;134;p20"/>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CYPHERPUNKS VE KRİPTO-ANARŞİSTLER</a:t>
            </a:r>
            <a:endParaRPr sz="1800" b="1">
              <a:solidFill>
                <a:srgbClr val="BFBFBF"/>
              </a:solidFill>
              <a:latin typeface="Proxima Nova"/>
              <a:ea typeface="Proxima Nova"/>
              <a:cs typeface="Proxima Nova"/>
              <a:sym typeface="Proxima Nova"/>
            </a:endParaRPr>
          </a:p>
        </p:txBody>
      </p:sp>
      <p:sp>
        <p:nvSpPr>
          <p:cNvPr id="135" name="Google Shape;135;p20"/>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Özgürlükçü Rüyalar</a:t>
            </a:r>
            <a:endParaRPr sz="2700" b="1">
              <a:latin typeface="Montserrat"/>
              <a:ea typeface="Montserrat"/>
              <a:cs typeface="Montserrat"/>
              <a:sym typeface="Montserrat"/>
            </a:endParaRPr>
          </a:p>
        </p:txBody>
      </p:sp>
      <p:sp>
        <p:nvSpPr>
          <p:cNvPr id="136" name="Google Shape;136;p20"/>
          <p:cNvSpPr txBox="1"/>
          <p:nvPr/>
        </p:nvSpPr>
        <p:spPr>
          <a:xfrm>
            <a:off x="3070475" y="4030100"/>
            <a:ext cx="3003000" cy="80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u="sng">
                <a:solidFill>
                  <a:schemeClr val="hlink"/>
                </a:solidFill>
                <a:hlinkClick r:id="rId3"/>
              </a:rPr>
              <a:t>https://www.activism.net/cypherpunk/manifesto.html</a:t>
            </a:r>
            <a:endParaRPr sz="900"/>
          </a:p>
        </p:txBody>
      </p:sp>
      <p:sp>
        <p:nvSpPr>
          <p:cNvPr id="137" name="Google Shape;137;p20"/>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body" idx="1"/>
          </p:nvPr>
        </p:nvSpPr>
        <p:spPr>
          <a:xfrm>
            <a:off x="311700" y="863550"/>
            <a:ext cx="38199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Proxima Nova"/>
                <a:ea typeface="Proxima Nova"/>
                <a:cs typeface="Proxima Nova"/>
                <a:sym typeface="Proxima Nova"/>
              </a:rPr>
              <a:t>Ocak 2018: “Blockchain gerçek. </a:t>
            </a:r>
            <a:r>
              <a:rPr lang="en" sz="1600" dirty="0">
                <a:highlight>
                  <a:schemeClr val="accent2"/>
                </a:highlight>
                <a:latin typeface="Proxima Nova"/>
                <a:ea typeface="Proxima Nova"/>
                <a:cs typeface="Proxima Nova"/>
                <a:sym typeface="Proxima Nova"/>
              </a:rPr>
              <a:t>Kripto yen, dolar ve bunun gibi şey</a:t>
            </a:r>
            <a:r>
              <a:rPr lang="en" sz="1600" dirty="0">
                <a:latin typeface="Proxima Nova"/>
                <a:ea typeface="Proxima Nova"/>
                <a:cs typeface="Proxima Nova"/>
                <a:sym typeface="Proxima Nova"/>
              </a:rPr>
              <a:t> olabilir… Benim için bitcoin her zaman hükümetlerin bitcoin hakkında hissedeceği şeydi, çünkü gerçekten büyüdükçe ve </a:t>
            </a:r>
            <a:r>
              <a:rPr lang="en" sz="1600" dirty="0">
                <a:highlight>
                  <a:schemeClr val="accent2"/>
                </a:highlight>
                <a:latin typeface="Proxima Nova"/>
                <a:ea typeface="Proxima Nova"/>
                <a:cs typeface="Proxima Nova"/>
                <a:sym typeface="Proxima Nova"/>
              </a:rPr>
              <a:t>diğer insanlardan farklı bir fikrim var</a:t>
            </a:r>
            <a:r>
              <a:rPr lang="en" sz="1600" dirty="0">
                <a:latin typeface="Proxima Nova"/>
                <a:ea typeface="Proxima Nova"/>
                <a:cs typeface="Proxima Nova"/>
                <a:sym typeface="Proxima Nova"/>
              </a:rPr>
              <a:t>."</a:t>
            </a:r>
            <a:endParaRPr sz="1600" dirty="0">
              <a:latin typeface="Proxima Nova"/>
              <a:ea typeface="Proxima Nova"/>
              <a:cs typeface="Proxima Nova"/>
              <a:sym typeface="Proxima Nova"/>
            </a:endParaRPr>
          </a:p>
          <a:p>
            <a:pPr marL="0" lvl="0" indent="0" algn="l" rtl="0">
              <a:spcBef>
                <a:spcPts val="0"/>
              </a:spcBef>
              <a:spcAft>
                <a:spcPts val="0"/>
              </a:spcAft>
              <a:buNone/>
            </a:pPr>
            <a:endParaRPr sz="1600" dirty="0">
              <a:latin typeface="Proxima Nova"/>
              <a:ea typeface="Proxima Nova"/>
              <a:cs typeface="Proxima Nova"/>
              <a:sym typeface="Proxima Nova"/>
            </a:endParaRPr>
          </a:p>
        </p:txBody>
      </p:sp>
      <p:pic>
        <p:nvPicPr>
          <p:cNvPr id="522" name="Google Shape;522;p56"/>
          <p:cNvPicPr preferRelativeResize="0"/>
          <p:nvPr/>
        </p:nvPicPr>
        <p:blipFill>
          <a:blip r:embed="rId3">
            <a:alphaModFix/>
          </a:blip>
          <a:stretch>
            <a:fillRect/>
          </a:stretch>
        </p:blipFill>
        <p:spPr>
          <a:xfrm>
            <a:off x="4273345" y="1474395"/>
            <a:ext cx="4161676" cy="2772550"/>
          </a:xfrm>
          <a:prstGeom prst="rect">
            <a:avLst/>
          </a:prstGeom>
          <a:noFill/>
          <a:ln>
            <a:noFill/>
          </a:ln>
        </p:spPr>
      </p:pic>
      <p:sp>
        <p:nvSpPr>
          <p:cNvPr id="523" name="Google Shape;523;p56"/>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524" name="Google Shape;524;p56"/>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DIMON’NUN BITCOIN/BLOCKCHAIN HAKKINDAKİ  FİKİRLERİ</a:t>
            </a:r>
            <a:endParaRPr sz="2700" b="1">
              <a:latin typeface="Montserrat"/>
              <a:ea typeface="Montserrat"/>
              <a:cs typeface="Montserrat"/>
              <a:sym typeface="Montserrat"/>
            </a:endParaRPr>
          </a:p>
        </p:txBody>
      </p:sp>
      <p:sp>
        <p:nvSpPr>
          <p:cNvPr id="525" name="Google Shape;525;p56"/>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MAX FANG</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7"/>
          <p:cNvSpPr txBox="1">
            <a:spLocks noGrp="1"/>
          </p:cNvSpPr>
          <p:nvPr>
            <p:ph type="body" idx="1"/>
          </p:nvPr>
        </p:nvSpPr>
        <p:spPr>
          <a:xfrm>
            <a:off x="311700" y="863550"/>
            <a:ext cx="38199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Proxima Nova"/>
                <a:ea typeface="Proxima Nova"/>
                <a:cs typeface="Proxima Nova"/>
                <a:sym typeface="Proxima Nova"/>
              </a:rPr>
              <a:t>Şubat 2019: JPMorgan, itibari para birimini temsil eden bir dijital parayı (JPM Coin) oluşturan ve başarıyla test eden ilk ABD bankası olduğunu iddia etti.</a:t>
            </a: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pic>
        <p:nvPicPr>
          <p:cNvPr id="531" name="Google Shape;531;p57"/>
          <p:cNvPicPr preferRelativeResize="0"/>
          <p:nvPr/>
        </p:nvPicPr>
        <p:blipFill>
          <a:blip r:embed="rId3">
            <a:alphaModFix/>
          </a:blip>
          <a:stretch>
            <a:fillRect/>
          </a:stretch>
        </p:blipFill>
        <p:spPr>
          <a:xfrm>
            <a:off x="4273345" y="1474395"/>
            <a:ext cx="4161676" cy="2772550"/>
          </a:xfrm>
          <a:prstGeom prst="rect">
            <a:avLst/>
          </a:prstGeom>
          <a:noFill/>
          <a:ln>
            <a:noFill/>
          </a:ln>
        </p:spPr>
      </p:pic>
      <p:sp>
        <p:nvSpPr>
          <p:cNvPr id="532" name="Google Shape;532;p57"/>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533" name="Google Shape;533;p57"/>
          <p:cNvSpPr txBox="1"/>
          <p:nvPr/>
        </p:nvSpPr>
        <p:spPr>
          <a:xfrm>
            <a:off x="1097049" y="461775"/>
            <a:ext cx="78315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2700" b="1">
                <a:solidFill>
                  <a:schemeClr val="dk2"/>
                </a:solidFill>
                <a:latin typeface="Montserrat"/>
                <a:ea typeface="Montserrat"/>
                <a:cs typeface="Montserrat"/>
                <a:sym typeface="Montserrat"/>
              </a:rPr>
              <a:t>DIMON’NUN BITCOIN/BLOCKCHAIN HAKKINDAKİ  FİKİRLERİ</a:t>
            </a:r>
            <a:endParaRPr sz="2700" b="1">
              <a:latin typeface="Montserrat"/>
              <a:ea typeface="Montserrat"/>
              <a:cs typeface="Montserrat"/>
              <a:sym typeface="Montserrat"/>
            </a:endParaRPr>
          </a:p>
        </p:txBody>
      </p:sp>
      <p:sp>
        <p:nvSpPr>
          <p:cNvPr id="534" name="Google Shape;534;p57"/>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JANICE NG</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8"/>
          <p:cNvSpPr txBox="1">
            <a:spLocks noGrp="1"/>
          </p:cNvSpPr>
          <p:nvPr>
            <p:ph type="title"/>
          </p:nvPr>
        </p:nvSpPr>
        <p:spPr>
          <a:xfrm>
            <a:off x="311700" y="315925"/>
            <a:ext cx="8520600" cy="8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8"/>
          <p:cNvSpPr txBox="1">
            <a:spLocks noGrp="1"/>
          </p:cNvSpPr>
          <p:nvPr>
            <p:ph type="body" idx="1"/>
          </p:nvPr>
        </p:nvSpPr>
        <p:spPr>
          <a:xfrm>
            <a:off x="311700" y="1225225"/>
            <a:ext cx="8520600" cy="33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1" name="Google Shape;541;p58"/>
          <p:cNvPicPr preferRelativeResize="0"/>
          <p:nvPr/>
        </p:nvPicPr>
        <p:blipFill>
          <a:blip r:embed="rId3">
            <a:alphaModFix/>
          </a:blip>
          <a:stretch>
            <a:fillRect/>
          </a:stretch>
        </p:blipFill>
        <p:spPr>
          <a:xfrm>
            <a:off x="0" y="6"/>
            <a:ext cx="9143999" cy="5145291"/>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60"/>
          <p:cNvGrpSpPr/>
          <p:nvPr/>
        </p:nvGrpSpPr>
        <p:grpSpPr>
          <a:xfrm>
            <a:off x="875877" y="1540925"/>
            <a:ext cx="5847885" cy="2061850"/>
            <a:chOff x="7633668" y="4117649"/>
            <a:chExt cx="6842833" cy="2413214"/>
          </a:xfrm>
        </p:grpSpPr>
        <p:sp>
          <p:nvSpPr>
            <p:cNvPr id="551" name="Google Shape;551;p60"/>
            <p:cNvSpPr txBox="1"/>
            <p:nvPr/>
          </p:nvSpPr>
          <p:spPr>
            <a:xfrm>
              <a:off x="10327941" y="4911956"/>
              <a:ext cx="3744000" cy="8172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3000" b="1">
                  <a:solidFill>
                    <a:schemeClr val="dk2"/>
                  </a:solidFill>
                  <a:latin typeface="Montserrat"/>
                  <a:ea typeface="Montserrat"/>
                  <a:cs typeface="Montserrat"/>
                  <a:sym typeface="Montserrat"/>
                </a:rPr>
                <a:t>BITCOIN TOPLULUĞU &amp; SİYASET</a:t>
              </a:r>
              <a:endParaRPr sz="3000" b="1">
                <a:solidFill>
                  <a:schemeClr val="dk2"/>
                </a:solidFill>
                <a:latin typeface="Montserrat"/>
                <a:ea typeface="Montserrat"/>
                <a:cs typeface="Montserrat"/>
                <a:sym typeface="Montserrat"/>
              </a:endParaRPr>
            </a:p>
          </p:txBody>
        </p:sp>
        <p:sp>
          <p:nvSpPr>
            <p:cNvPr id="552" name="Google Shape;552;p60"/>
            <p:cNvSpPr txBox="1"/>
            <p:nvPr/>
          </p:nvSpPr>
          <p:spPr>
            <a:xfrm>
              <a:off x="7633668" y="4117649"/>
              <a:ext cx="29424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4.2</a:t>
              </a:r>
              <a:endParaRPr sz="500"/>
            </a:p>
          </p:txBody>
        </p:sp>
        <p:cxnSp>
          <p:nvCxnSpPr>
            <p:cNvPr id="553" name="Google Shape;553;p60"/>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554" name="Google Shape;554;p60"/>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555" name="Google Shape;555;p60"/>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556" name="Google Shape;556;p60"/>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557" name="Google Shape;557;p60"/>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558" name="Google Shape;558;p60"/>
          <p:cNvSpPr txBox="1"/>
          <p:nvPr/>
        </p:nvSpPr>
        <p:spPr>
          <a:xfrm>
            <a:off x="3046974" y="4554325"/>
            <a:ext cx="30501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61"/>
          <p:cNvPicPr preferRelativeResize="0"/>
          <p:nvPr/>
        </p:nvPicPr>
        <p:blipFill>
          <a:blip r:embed="rId3">
            <a:alphaModFix/>
          </a:blip>
          <a:stretch>
            <a:fillRect/>
          </a:stretch>
        </p:blipFill>
        <p:spPr>
          <a:xfrm>
            <a:off x="6034450" y="512775"/>
            <a:ext cx="2272350" cy="1893625"/>
          </a:xfrm>
          <a:prstGeom prst="rect">
            <a:avLst/>
          </a:prstGeom>
          <a:noFill/>
          <a:ln>
            <a:noFill/>
          </a:ln>
        </p:spPr>
      </p:pic>
      <p:sp>
        <p:nvSpPr>
          <p:cNvPr id="564" name="Google Shape;564;p61"/>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565" name="Google Shape;565;p61"/>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TOPLULUK</a:t>
            </a:r>
            <a:endParaRPr sz="2700" b="1">
              <a:latin typeface="Montserrat"/>
              <a:ea typeface="Montserrat"/>
              <a:cs typeface="Montserrat"/>
              <a:sym typeface="Montserrat"/>
            </a:endParaRPr>
          </a:p>
        </p:txBody>
      </p:sp>
      <p:sp>
        <p:nvSpPr>
          <p:cNvPr id="566" name="Google Shape;566;p61"/>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TOPLULUK NEREDE ?</a:t>
            </a:r>
            <a:endParaRPr sz="1800" b="1">
              <a:solidFill>
                <a:srgbClr val="BFBFBF"/>
              </a:solidFill>
              <a:latin typeface="Proxima Nova"/>
              <a:ea typeface="Proxima Nova"/>
              <a:cs typeface="Proxima Nova"/>
              <a:sym typeface="Proxima Nova"/>
            </a:endParaRPr>
          </a:p>
        </p:txBody>
      </p:sp>
      <p:pic>
        <p:nvPicPr>
          <p:cNvPr id="567" name="Google Shape;567;p61" descr="bitcointalk.png"/>
          <p:cNvPicPr preferRelativeResize="0"/>
          <p:nvPr/>
        </p:nvPicPr>
        <p:blipFill>
          <a:blip r:embed="rId4">
            <a:alphaModFix/>
          </a:blip>
          <a:stretch>
            <a:fillRect/>
          </a:stretch>
        </p:blipFill>
        <p:spPr>
          <a:xfrm>
            <a:off x="454700" y="1115822"/>
            <a:ext cx="2831075" cy="1451475"/>
          </a:xfrm>
          <a:prstGeom prst="rect">
            <a:avLst/>
          </a:prstGeom>
          <a:noFill/>
          <a:ln>
            <a:noFill/>
          </a:ln>
        </p:spPr>
      </p:pic>
      <p:pic>
        <p:nvPicPr>
          <p:cNvPr id="568" name="Google Shape;568;p61" descr="slack-logo.png"/>
          <p:cNvPicPr preferRelativeResize="0"/>
          <p:nvPr/>
        </p:nvPicPr>
        <p:blipFill>
          <a:blip r:embed="rId5">
            <a:alphaModFix/>
          </a:blip>
          <a:stretch>
            <a:fillRect/>
          </a:stretch>
        </p:blipFill>
        <p:spPr>
          <a:xfrm>
            <a:off x="3328300" y="1360825"/>
            <a:ext cx="2223051" cy="961475"/>
          </a:xfrm>
          <a:prstGeom prst="rect">
            <a:avLst/>
          </a:prstGeom>
          <a:noFill/>
          <a:ln>
            <a:noFill/>
          </a:ln>
        </p:spPr>
      </p:pic>
      <p:pic>
        <p:nvPicPr>
          <p:cNvPr id="569" name="Google Shape;569;p61" descr="Screen Shot 2017-09-12 at 1.10.46 AM.png"/>
          <p:cNvPicPr preferRelativeResize="0"/>
          <p:nvPr/>
        </p:nvPicPr>
        <p:blipFill>
          <a:blip r:embed="rId6">
            <a:alphaModFix/>
          </a:blip>
          <a:stretch>
            <a:fillRect/>
          </a:stretch>
        </p:blipFill>
        <p:spPr>
          <a:xfrm>
            <a:off x="58050" y="2845150"/>
            <a:ext cx="4172138" cy="1479801"/>
          </a:xfrm>
          <a:prstGeom prst="rect">
            <a:avLst/>
          </a:prstGeom>
          <a:noFill/>
          <a:ln>
            <a:noFill/>
          </a:ln>
        </p:spPr>
      </p:pic>
      <p:pic>
        <p:nvPicPr>
          <p:cNvPr id="570" name="Google Shape;570;p61" descr="15235458_1831115597173362_7992924930315907422_o.png"/>
          <p:cNvPicPr preferRelativeResize="0"/>
          <p:nvPr/>
        </p:nvPicPr>
        <p:blipFill>
          <a:blip r:embed="rId7">
            <a:alphaModFix/>
          </a:blip>
          <a:stretch>
            <a:fillRect/>
          </a:stretch>
        </p:blipFill>
        <p:spPr>
          <a:xfrm>
            <a:off x="4106950" y="2576725"/>
            <a:ext cx="4977551" cy="1893626"/>
          </a:xfrm>
          <a:prstGeom prst="rect">
            <a:avLst/>
          </a:prstGeom>
          <a:noFill/>
          <a:ln>
            <a:noFill/>
          </a:ln>
        </p:spPr>
      </p:pic>
      <p:sp>
        <p:nvSpPr>
          <p:cNvPr id="571" name="Google Shape;571;p61"/>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ANDREW TU</a:t>
            </a:r>
            <a:endParaRPr sz="1000">
              <a:solidFill>
                <a:srgbClr val="BFBFBF"/>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3"/>
          <p:cNvSpPr txBox="1">
            <a:spLocks noGrp="1"/>
          </p:cNvSpPr>
          <p:nvPr>
            <p:ph type="body" idx="1"/>
          </p:nvPr>
        </p:nvSpPr>
        <p:spPr>
          <a:xfrm>
            <a:off x="311700" y="1048625"/>
            <a:ext cx="6323700" cy="291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Proxima Nova"/>
                <a:ea typeface="Proxima Nova"/>
                <a:cs typeface="Proxima Nova"/>
                <a:sym typeface="Proxima Nova"/>
              </a:rPr>
              <a:t>ABD hükümetinde, tüm vatandaşlarımızın çıkarlarını ve görüşlerini en iyi şekilde temsil etmeye çalışıyoruz.</a:t>
            </a:r>
            <a:endParaRPr sz="1600" dirty="0">
              <a:latin typeface="Proxima Nova"/>
              <a:ea typeface="Proxima Nova"/>
              <a:cs typeface="Proxima Nova"/>
              <a:sym typeface="Proxima Nova"/>
            </a:endParaRPr>
          </a:p>
          <a:p>
            <a:pPr marL="0" lvl="0" indent="0" algn="l" rtl="0">
              <a:spcBef>
                <a:spcPts val="0"/>
              </a:spcBef>
              <a:spcAft>
                <a:spcPts val="0"/>
              </a:spcAft>
              <a:buNone/>
            </a:pPr>
            <a:endParaRPr sz="1600" dirty="0">
              <a:latin typeface="Proxima Nova"/>
              <a:ea typeface="Proxima Nova"/>
              <a:cs typeface="Proxima Nova"/>
              <a:sym typeface="Proxima Nova"/>
            </a:endParaRPr>
          </a:p>
          <a:p>
            <a:pPr marL="0" lvl="0" indent="0" algn="l" rtl="0">
              <a:spcBef>
                <a:spcPts val="0"/>
              </a:spcBef>
              <a:spcAft>
                <a:spcPts val="0"/>
              </a:spcAft>
              <a:buNone/>
            </a:pPr>
            <a:r>
              <a:rPr lang="en" sz="1600" dirty="0">
                <a:latin typeface="Proxima Nova"/>
                <a:ea typeface="Proxima Nova"/>
                <a:cs typeface="Proxima Nova"/>
                <a:sym typeface="Proxima Nova"/>
              </a:rPr>
              <a:t>Blockchain topluluğunda, meydana gelen değişiklikler hakkında fikir birliğine varmanın farklı yollarına sahibiz. Anlaşmakta en çok güçlük çektiğimiz konular:</a:t>
            </a:r>
            <a:endParaRPr sz="1600" dirty="0">
              <a:latin typeface="Proxima Nova"/>
              <a:ea typeface="Proxima Nova"/>
              <a:cs typeface="Proxima Nova"/>
              <a:sym typeface="Proxima Nova"/>
            </a:endParaRPr>
          </a:p>
          <a:p>
            <a:pPr marL="0" lvl="0" indent="0" algn="l" rtl="0">
              <a:spcBef>
                <a:spcPts val="0"/>
              </a:spcBef>
              <a:spcAft>
                <a:spcPts val="0"/>
              </a:spcAft>
              <a:buNone/>
            </a:pPr>
            <a:endParaRPr sz="1600" dirty="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dirty="0">
                <a:latin typeface="Proxima Nova"/>
                <a:ea typeface="Proxima Nova"/>
                <a:cs typeface="Proxima Nova"/>
                <a:sym typeface="Proxima Nova"/>
              </a:rPr>
              <a:t>Blok boyutu?</a:t>
            </a:r>
            <a:endParaRPr sz="1600" dirty="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dirty="0">
                <a:latin typeface="Proxima Nova"/>
                <a:ea typeface="Proxima Nova"/>
                <a:cs typeface="Proxima Nova"/>
                <a:sym typeface="Proxima Nova"/>
              </a:rPr>
              <a:t>Onay Süreleri?</a:t>
            </a:r>
            <a:endParaRPr sz="1600" dirty="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dirty="0">
                <a:latin typeface="Proxima Nova"/>
                <a:ea typeface="Proxima Nova"/>
                <a:cs typeface="Proxima Nova"/>
                <a:sym typeface="Proxima Nova"/>
              </a:rPr>
              <a:t>Üçüncü taraf şirketlerde merkezileşme?</a:t>
            </a:r>
            <a:endParaRPr sz="1600" dirty="0">
              <a:latin typeface="Proxima Nova"/>
              <a:ea typeface="Proxima Nova"/>
              <a:cs typeface="Proxima Nova"/>
              <a:sym typeface="Proxima Nova"/>
            </a:endParaRPr>
          </a:p>
          <a:p>
            <a:pPr marL="457200" lvl="0" indent="0" algn="l" rtl="0">
              <a:spcBef>
                <a:spcPts val="0"/>
              </a:spcBef>
              <a:spcAft>
                <a:spcPts val="0"/>
              </a:spcAft>
              <a:buNone/>
            </a:pPr>
            <a:endParaRPr sz="1600" dirty="0">
              <a:latin typeface="Proxima Nova"/>
              <a:ea typeface="Proxima Nova"/>
              <a:cs typeface="Proxima Nova"/>
              <a:sym typeface="Proxima Nova"/>
            </a:endParaRPr>
          </a:p>
        </p:txBody>
      </p:sp>
      <p:sp>
        <p:nvSpPr>
          <p:cNvPr id="591" name="Google Shape;591;p63"/>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592" name="Google Shape;592;p63"/>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endParaRPr sz="1800" b="1">
              <a:solidFill>
                <a:srgbClr val="BFBFBF"/>
              </a:solidFill>
              <a:latin typeface="Proxima Nova"/>
              <a:ea typeface="Proxima Nova"/>
              <a:cs typeface="Proxima Nova"/>
              <a:sym typeface="Proxima Nova"/>
            </a:endParaRPr>
          </a:p>
        </p:txBody>
      </p:sp>
      <p:sp>
        <p:nvSpPr>
          <p:cNvPr id="593" name="Google Shape;593;p63"/>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TARTIŞMALI KONULAR</a:t>
            </a:r>
            <a:endParaRPr sz="2700" b="1">
              <a:latin typeface="Montserrat"/>
              <a:ea typeface="Montserrat"/>
              <a:cs typeface="Montserrat"/>
              <a:sym typeface="Montserrat"/>
            </a:endParaRPr>
          </a:p>
        </p:txBody>
      </p:sp>
      <p:pic>
        <p:nvPicPr>
          <p:cNvPr id="594" name="Google Shape;594;p63" descr="Image result for block size debate image" title="https://www.coindesk.com/what-is-the-bitcoin-block-size-debate-and-why-does-it-matter/"/>
          <p:cNvPicPr preferRelativeResize="0"/>
          <p:nvPr/>
        </p:nvPicPr>
        <p:blipFill>
          <a:blip r:embed="rId3">
            <a:alphaModFix/>
          </a:blip>
          <a:stretch>
            <a:fillRect/>
          </a:stretch>
        </p:blipFill>
        <p:spPr>
          <a:xfrm>
            <a:off x="6802175" y="1106400"/>
            <a:ext cx="2108200" cy="1485900"/>
          </a:xfrm>
          <a:prstGeom prst="rect">
            <a:avLst/>
          </a:prstGeom>
          <a:noFill/>
          <a:ln>
            <a:noFill/>
          </a:ln>
        </p:spPr>
      </p:pic>
      <p:pic>
        <p:nvPicPr>
          <p:cNvPr id="595" name="Google Shape;595;p63" descr="Image result for picture of trump" title="https://www.newsmax.com/newsfront/donald-trump-portrait-missing-federal-buildings/2017/09/12/id/813071/"/>
          <p:cNvPicPr preferRelativeResize="0"/>
          <p:nvPr/>
        </p:nvPicPr>
        <p:blipFill>
          <a:blip r:embed="rId4">
            <a:alphaModFix/>
          </a:blip>
          <a:stretch>
            <a:fillRect/>
          </a:stretch>
        </p:blipFill>
        <p:spPr>
          <a:xfrm>
            <a:off x="6278100" y="211200"/>
            <a:ext cx="1576975" cy="1317900"/>
          </a:xfrm>
          <a:prstGeom prst="rect">
            <a:avLst/>
          </a:prstGeom>
          <a:noFill/>
          <a:ln>
            <a:noFill/>
          </a:ln>
        </p:spPr>
      </p:pic>
      <p:pic>
        <p:nvPicPr>
          <p:cNvPr id="596" name="Google Shape;596;p63" descr="Image result for block size debate image"/>
          <p:cNvPicPr preferRelativeResize="0"/>
          <p:nvPr/>
        </p:nvPicPr>
        <p:blipFill>
          <a:blip r:embed="rId5">
            <a:alphaModFix/>
          </a:blip>
          <a:stretch>
            <a:fillRect/>
          </a:stretch>
        </p:blipFill>
        <p:spPr>
          <a:xfrm>
            <a:off x="4564401" y="2986075"/>
            <a:ext cx="2070998" cy="1485900"/>
          </a:xfrm>
          <a:prstGeom prst="rect">
            <a:avLst/>
          </a:prstGeom>
          <a:noFill/>
          <a:ln>
            <a:noFill/>
          </a:ln>
        </p:spPr>
      </p:pic>
      <p:pic>
        <p:nvPicPr>
          <p:cNvPr id="597" name="Google Shape;597;p63" descr="640K BLOCKS OUGHT TO BE ENOUGH FOR ANYONE | image tagged in block size bill,Buttcoin | made w/ Imgflip meme maker"/>
          <p:cNvPicPr preferRelativeResize="0"/>
          <p:nvPr/>
        </p:nvPicPr>
        <p:blipFill>
          <a:blip r:embed="rId6">
            <a:alphaModFix/>
          </a:blip>
          <a:stretch>
            <a:fillRect/>
          </a:stretch>
        </p:blipFill>
        <p:spPr>
          <a:xfrm>
            <a:off x="6902575" y="2711375"/>
            <a:ext cx="1907400" cy="1414975"/>
          </a:xfrm>
          <a:prstGeom prst="rect">
            <a:avLst/>
          </a:prstGeom>
          <a:noFill/>
          <a:ln>
            <a:noFill/>
          </a:ln>
        </p:spPr>
      </p:pic>
      <p:sp>
        <p:nvSpPr>
          <p:cNvPr id="598" name="Google Shape;598;p63"/>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GILLIAN CHU</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64"/>
          <p:cNvGrpSpPr/>
          <p:nvPr/>
        </p:nvGrpSpPr>
        <p:grpSpPr>
          <a:xfrm>
            <a:off x="2073574" y="1540926"/>
            <a:ext cx="4650188" cy="2061848"/>
            <a:chOff x="9035140" y="4117650"/>
            <a:chExt cx="5441362" cy="2413212"/>
          </a:xfrm>
        </p:grpSpPr>
        <p:sp>
          <p:nvSpPr>
            <p:cNvPr id="604" name="Google Shape;604;p64"/>
            <p:cNvSpPr txBox="1"/>
            <p:nvPr/>
          </p:nvSpPr>
          <p:spPr>
            <a:xfrm>
              <a:off x="10356314" y="4681407"/>
              <a:ext cx="4014600" cy="1278300"/>
            </a:xfrm>
            <a:prstGeom prst="rect">
              <a:avLst/>
            </a:prstGeom>
            <a:no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chemeClr val="dk2"/>
                </a:buClr>
                <a:buFont typeface="Montserrat"/>
                <a:buNone/>
              </a:pPr>
              <a:r>
                <a:rPr lang="en" sz="3600" b="1">
                  <a:solidFill>
                    <a:schemeClr val="dk2"/>
                  </a:solidFill>
                  <a:latin typeface="Montserrat"/>
                  <a:ea typeface="Montserrat"/>
                  <a:cs typeface="Montserrat"/>
                  <a:sym typeface="Montserrat"/>
                </a:rPr>
                <a:t>GÜNÜMÜZ TOKEN’LERİ</a:t>
              </a:r>
              <a:endParaRPr sz="3600" b="1">
                <a:solidFill>
                  <a:schemeClr val="dk2"/>
                </a:solidFill>
                <a:latin typeface="Montserrat"/>
                <a:ea typeface="Montserrat"/>
                <a:cs typeface="Montserrat"/>
                <a:sym typeface="Montserrat"/>
              </a:endParaRPr>
            </a:p>
          </p:txBody>
        </p:sp>
        <p:sp>
          <p:nvSpPr>
            <p:cNvPr id="605" name="Google Shape;605;p64"/>
            <p:cNvSpPr txBox="1"/>
            <p:nvPr/>
          </p:nvSpPr>
          <p:spPr>
            <a:xfrm>
              <a:off x="9035140" y="4117650"/>
              <a:ext cx="1215600" cy="2067000"/>
            </a:xfrm>
            <a:prstGeom prst="rect">
              <a:avLst/>
            </a:prstGeom>
            <a:noFill/>
            <a:ln>
              <a:noFill/>
            </a:ln>
          </p:spPr>
          <p:txBody>
            <a:bodyPr spcFirstLastPara="1" wrap="square" lIns="34300" tIns="17150" rIns="34300" bIns="17150" anchor="t" anchorCtr="0">
              <a:noAutofit/>
            </a:bodyPr>
            <a:lstStyle/>
            <a:p>
              <a:pPr marL="0" marR="0" lvl="0" indent="0" algn="r" rtl="0">
                <a:lnSpc>
                  <a:spcPct val="100000"/>
                </a:lnSpc>
                <a:spcBef>
                  <a:spcPts val="0"/>
                </a:spcBef>
                <a:spcAft>
                  <a:spcPts val="0"/>
                </a:spcAft>
                <a:buClr>
                  <a:srgbClr val="D8D8D8"/>
                </a:buClr>
                <a:buFont typeface="Montserrat"/>
                <a:buNone/>
              </a:pPr>
              <a:r>
                <a:rPr lang="en" sz="11300" b="1">
                  <a:solidFill>
                    <a:srgbClr val="D8D8D8"/>
                  </a:solidFill>
                  <a:latin typeface="Montserrat"/>
                  <a:ea typeface="Montserrat"/>
                  <a:cs typeface="Montserrat"/>
                  <a:sym typeface="Montserrat"/>
                </a:rPr>
                <a:t>5</a:t>
              </a:r>
              <a:endParaRPr sz="500"/>
            </a:p>
          </p:txBody>
        </p:sp>
        <p:cxnSp>
          <p:nvCxnSpPr>
            <p:cNvPr id="606" name="Google Shape;606;p64"/>
            <p:cNvCxnSpPr/>
            <p:nvPr/>
          </p:nvCxnSpPr>
          <p:spPr>
            <a:xfrm rot="10800000">
              <a:off x="9923400" y="4117650"/>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607" name="Google Shape;607;p64"/>
            <p:cNvCxnSpPr/>
            <p:nvPr/>
          </p:nvCxnSpPr>
          <p:spPr>
            <a:xfrm>
              <a:off x="9923385" y="6197862"/>
              <a:ext cx="0" cy="333000"/>
            </a:xfrm>
            <a:prstGeom prst="straightConnector1">
              <a:avLst/>
            </a:prstGeom>
            <a:noFill/>
            <a:ln w="28575" cap="flat" cmpd="sng">
              <a:solidFill>
                <a:schemeClr val="accent1"/>
              </a:solidFill>
              <a:prstDash val="solid"/>
              <a:miter lim="8000"/>
              <a:headEnd type="none" w="sm" len="sm"/>
              <a:tailEnd type="none" w="sm" len="sm"/>
            </a:ln>
          </p:spPr>
        </p:cxnSp>
        <p:cxnSp>
          <p:nvCxnSpPr>
            <p:cNvPr id="608" name="Google Shape;608;p64"/>
            <p:cNvCxnSpPr/>
            <p:nvPr/>
          </p:nvCxnSpPr>
          <p:spPr>
            <a:xfrm rot="10800000">
              <a:off x="9923400" y="6523464"/>
              <a:ext cx="4553100" cy="0"/>
            </a:xfrm>
            <a:prstGeom prst="straightConnector1">
              <a:avLst/>
            </a:prstGeom>
            <a:noFill/>
            <a:ln w="28575" cap="flat" cmpd="sng">
              <a:solidFill>
                <a:schemeClr val="accent1"/>
              </a:solidFill>
              <a:prstDash val="solid"/>
              <a:miter lim="8000"/>
              <a:headEnd type="none" w="sm" len="sm"/>
              <a:tailEnd type="none" w="sm" len="sm"/>
            </a:ln>
          </p:spPr>
        </p:cxnSp>
        <p:cxnSp>
          <p:nvCxnSpPr>
            <p:cNvPr id="609" name="Google Shape;609;p64"/>
            <p:cNvCxnSpPr/>
            <p:nvPr/>
          </p:nvCxnSpPr>
          <p:spPr>
            <a:xfrm>
              <a:off x="14476502" y="4117650"/>
              <a:ext cx="0" cy="2405700"/>
            </a:xfrm>
            <a:prstGeom prst="straightConnector1">
              <a:avLst/>
            </a:prstGeom>
            <a:noFill/>
            <a:ln w="28575" cap="flat" cmpd="sng">
              <a:solidFill>
                <a:schemeClr val="accent1"/>
              </a:solidFill>
              <a:prstDash val="solid"/>
              <a:miter lim="8000"/>
              <a:headEnd type="none" w="sm" len="sm"/>
              <a:tailEnd type="none" w="sm" len="sm"/>
            </a:ln>
          </p:spPr>
        </p:cxnSp>
        <p:cxnSp>
          <p:nvCxnSpPr>
            <p:cNvPr id="610" name="Google Shape;610;p64"/>
            <p:cNvCxnSpPr/>
            <p:nvPr/>
          </p:nvCxnSpPr>
          <p:spPr>
            <a:xfrm>
              <a:off x="9923385" y="4117650"/>
              <a:ext cx="0" cy="333000"/>
            </a:xfrm>
            <a:prstGeom prst="straightConnector1">
              <a:avLst/>
            </a:prstGeom>
            <a:noFill/>
            <a:ln w="28575" cap="flat" cmpd="sng">
              <a:solidFill>
                <a:schemeClr val="accent1"/>
              </a:solidFill>
              <a:prstDash val="solid"/>
              <a:miter lim="8000"/>
              <a:headEnd type="none" w="sm" len="sm"/>
              <a:tailEnd type="none" w="sm" len="sm"/>
            </a:ln>
          </p:spPr>
        </p:cxnSp>
      </p:grpSp>
      <p:sp>
        <p:nvSpPr>
          <p:cNvPr id="611" name="Google Shape;611;p64"/>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65" descr="bancor.jpg"/>
          <p:cNvPicPr preferRelativeResize="0"/>
          <p:nvPr/>
        </p:nvPicPr>
        <p:blipFill rotWithShape="1">
          <a:blip r:embed="rId3">
            <a:alphaModFix/>
          </a:blip>
          <a:srcRect b="23371"/>
          <a:stretch/>
        </p:blipFill>
        <p:spPr>
          <a:xfrm>
            <a:off x="5653475" y="3196397"/>
            <a:ext cx="2821101" cy="1215950"/>
          </a:xfrm>
          <a:prstGeom prst="rect">
            <a:avLst/>
          </a:prstGeom>
          <a:noFill/>
          <a:ln>
            <a:noFill/>
          </a:ln>
        </p:spPr>
      </p:pic>
      <p:sp>
        <p:nvSpPr>
          <p:cNvPr id="617" name="Google Shape;617;p65"/>
          <p:cNvSpPr txBox="1">
            <a:spLocks noGrp="1"/>
          </p:cNvSpPr>
          <p:nvPr>
            <p:ph type="body" idx="1"/>
          </p:nvPr>
        </p:nvSpPr>
        <p:spPr>
          <a:xfrm>
            <a:off x="847475" y="633900"/>
            <a:ext cx="4806000" cy="33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Proxima Nova"/>
                <a:ea typeface="Proxima Nova"/>
                <a:cs typeface="Proxima Nova"/>
                <a:sym typeface="Proxima Nova"/>
              </a:rPr>
              <a:t>ICOs - İlk Para Teklifleri (Initial Coin Offerings)</a:t>
            </a:r>
            <a:endParaRPr sz="1600" dirty="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dirty="0">
                <a:latin typeface="Proxima Nova"/>
                <a:ea typeface="Proxima Nova"/>
                <a:cs typeface="Proxima Nova"/>
                <a:sym typeface="Proxima Nova"/>
              </a:rPr>
              <a:t>İnsanların Ethereum üzerine inşa edilen şirketlerin yeni girişimlerine Ether yatırımı yapma yolu</a:t>
            </a:r>
            <a:endParaRPr sz="1600" dirty="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dirty="0">
                <a:latin typeface="Proxima Nova"/>
                <a:ea typeface="Proxima Nova"/>
                <a:cs typeface="Proxima Nova"/>
                <a:sym typeface="Proxima Nova"/>
              </a:rPr>
              <a:t>İyi bir şirkete yatırım yapmanın izinsiz, zahmetsiz </a:t>
            </a:r>
            <a:r>
              <a:rPr lang="en" sz="1600" dirty="0" smtClean="0">
                <a:latin typeface="Proxima Nova"/>
                <a:ea typeface="Proxima Nova"/>
                <a:cs typeface="Proxima Nova"/>
                <a:sym typeface="Proxima Nova"/>
              </a:rPr>
              <a:t>yol</a:t>
            </a:r>
            <a:r>
              <a:rPr lang="tr-TR" sz="1600" dirty="0" smtClean="0">
                <a:latin typeface="Proxima Nova"/>
                <a:ea typeface="Proxima Nova"/>
                <a:cs typeface="Proxima Nova"/>
                <a:sym typeface="Proxima Nova"/>
              </a:rPr>
              <a:t>u</a:t>
            </a:r>
            <a:endParaRPr sz="1600" dirty="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dirty="0">
                <a:latin typeface="Proxima Nova"/>
                <a:ea typeface="Proxima Nova"/>
                <a:cs typeface="Proxima Nova"/>
                <a:sym typeface="Proxima Nova"/>
              </a:rPr>
              <a:t>Endişeli VC'ler</a:t>
            </a:r>
            <a:endParaRPr sz="1600" dirty="0">
              <a:latin typeface="Proxima Nova"/>
              <a:ea typeface="Proxima Nova"/>
              <a:cs typeface="Proxima Nova"/>
              <a:sym typeface="Proxima Nova"/>
            </a:endParaRPr>
          </a:p>
          <a:p>
            <a:pPr marL="0" lvl="0" indent="0" algn="l" rtl="0">
              <a:spcBef>
                <a:spcPts val="0"/>
              </a:spcBef>
              <a:spcAft>
                <a:spcPts val="0"/>
              </a:spcAft>
              <a:buNone/>
            </a:pPr>
            <a:r>
              <a:rPr lang="en" sz="1600" dirty="0">
                <a:latin typeface="Proxima Nova"/>
                <a:ea typeface="Proxima Nova"/>
                <a:cs typeface="Proxima Nova"/>
                <a:sym typeface="Proxima Nova"/>
              </a:rPr>
              <a:t>Bancor ICO $150million</a:t>
            </a:r>
            <a:endParaRPr sz="1600" dirty="0">
              <a:latin typeface="Proxima Nova"/>
              <a:ea typeface="Proxima Nova"/>
              <a:cs typeface="Proxima Nova"/>
              <a:sym typeface="Proxima Nova"/>
            </a:endParaRPr>
          </a:p>
          <a:p>
            <a:pPr marL="0" lvl="0" indent="0" algn="l" rtl="0">
              <a:spcBef>
                <a:spcPts val="0"/>
              </a:spcBef>
              <a:spcAft>
                <a:spcPts val="0"/>
              </a:spcAft>
              <a:buNone/>
            </a:pPr>
            <a:r>
              <a:rPr lang="en" sz="1600" dirty="0">
                <a:latin typeface="Proxima Nova"/>
                <a:ea typeface="Proxima Nova"/>
                <a:cs typeface="Proxima Nova"/>
                <a:sym typeface="Proxima Nova"/>
              </a:rPr>
              <a:t>Tezos  ICO $200 million</a:t>
            </a:r>
            <a:endParaRPr sz="1600" dirty="0">
              <a:latin typeface="Proxima Nova"/>
              <a:ea typeface="Proxima Nova"/>
              <a:cs typeface="Proxima Nova"/>
              <a:sym typeface="Proxima Nova"/>
            </a:endParaRPr>
          </a:p>
          <a:p>
            <a:pPr marL="0" lvl="0" indent="0" algn="l" rtl="0">
              <a:spcBef>
                <a:spcPts val="0"/>
              </a:spcBef>
              <a:spcAft>
                <a:spcPts val="0"/>
              </a:spcAft>
              <a:buNone/>
            </a:pPr>
            <a:r>
              <a:rPr lang="en" sz="1600" dirty="0">
                <a:latin typeface="Proxima Nova"/>
                <a:ea typeface="Proxima Nova"/>
                <a:cs typeface="Proxima Nova"/>
                <a:sym typeface="Proxima Nova"/>
              </a:rPr>
              <a:t>Filecoin ICO $253 Million</a:t>
            </a:r>
            <a:endParaRPr sz="1600" dirty="0">
              <a:latin typeface="Proxima Nova"/>
              <a:ea typeface="Proxima Nova"/>
              <a:cs typeface="Proxima Nova"/>
              <a:sym typeface="Proxima Nova"/>
            </a:endParaRPr>
          </a:p>
          <a:p>
            <a:pPr marL="0" lvl="0" indent="0" algn="l" rtl="0">
              <a:spcBef>
                <a:spcPts val="0"/>
              </a:spcBef>
              <a:spcAft>
                <a:spcPts val="0"/>
              </a:spcAft>
              <a:buNone/>
            </a:pPr>
            <a:endParaRPr sz="1600" dirty="0">
              <a:latin typeface="Proxima Nova"/>
              <a:ea typeface="Proxima Nova"/>
              <a:cs typeface="Proxima Nova"/>
              <a:sym typeface="Proxima Nova"/>
            </a:endParaRPr>
          </a:p>
        </p:txBody>
      </p:sp>
      <p:pic>
        <p:nvPicPr>
          <p:cNvPr id="618" name="Google Shape;618;p65" descr="tezos-fundraiser.jpg"/>
          <p:cNvPicPr preferRelativeResize="0"/>
          <p:nvPr/>
        </p:nvPicPr>
        <p:blipFill>
          <a:blip r:embed="rId4">
            <a:alphaModFix/>
          </a:blip>
          <a:stretch>
            <a:fillRect/>
          </a:stretch>
        </p:blipFill>
        <p:spPr>
          <a:xfrm>
            <a:off x="5616150" y="1225425"/>
            <a:ext cx="3174225" cy="2047725"/>
          </a:xfrm>
          <a:prstGeom prst="rect">
            <a:avLst/>
          </a:prstGeom>
          <a:noFill/>
          <a:ln>
            <a:noFill/>
          </a:ln>
        </p:spPr>
      </p:pic>
      <p:sp>
        <p:nvSpPr>
          <p:cNvPr id="619" name="Google Shape;619;p65"/>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620" name="Google Shape;620;p65"/>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THE HYPE</a:t>
            </a:r>
            <a:endParaRPr sz="1800" b="1">
              <a:solidFill>
                <a:srgbClr val="BFBFBF"/>
              </a:solidFill>
              <a:latin typeface="Proxima Nova"/>
              <a:ea typeface="Proxima Nova"/>
              <a:cs typeface="Proxima Nova"/>
              <a:sym typeface="Proxima Nova"/>
            </a:endParaRPr>
          </a:p>
        </p:txBody>
      </p:sp>
      <p:sp>
        <p:nvSpPr>
          <p:cNvPr id="621" name="Google Shape;621;p65"/>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ICOs</a:t>
            </a:r>
            <a:endParaRPr sz="2700" b="1">
              <a:latin typeface="Montserrat"/>
              <a:ea typeface="Montserrat"/>
              <a:cs typeface="Montserrat"/>
              <a:sym typeface="Montserrat"/>
            </a:endParaRPr>
          </a:p>
        </p:txBody>
      </p:sp>
      <p:pic>
        <p:nvPicPr>
          <p:cNvPr id="622" name="Google Shape;622;p65" descr="1502134153423-filecoin1.png"/>
          <p:cNvPicPr preferRelativeResize="0"/>
          <p:nvPr/>
        </p:nvPicPr>
        <p:blipFill>
          <a:blip r:embed="rId5">
            <a:alphaModFix/>
          </a:blip>
          <a:stretch>
            <a:fillRect/>
          </a:stretch>
        </p:blipFill>
        <p:spPr>
          <a:xfrm>
            <a:off x="847475" y="3425300"/>
            <a:ext cx="4516250" cy="1129050"/>
          </a:xfrm>
          <a:prstGeom prst="rect">
            <a:avLst/>
          </a:prstGeom>
          <a:noFill/>
          <a:ln>
            <a:noFill/>
          </a:ln>
        </p:spPr>
      </p:pic>
      <p:sp>
        <p:nvSpPr>
          <p:cNvPr id="623" name="Google Shape;623;p65"/>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APARNA KRISHNAN</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6"/>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629" name="Google Shape;629;p66"/>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NE İSTERSEN ONU YAP!</a:t>
            </a:r>
            <a:endParaRPr sz="1800" b="1">
              <a:solidFill>
                <a:srgbClr val="BFBFBF"/>
              </a:solidFill>
              <a:latin typeface="Proxima Nova"/>
              <a:ea typeface="Proxima Nova"/>
              <a:cs typeface="Proxima Nova"/>
              <a:sym typeface="Proxima Nova"/>
            </a:endParaRPr>
          </a:p>
        </p:txBody>
      </p:sp>
      <p:sp>
        <p:nvSpPr>
          <p:cNvPr id="630" name="Google Shape;630;p66"/>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ICOs</a:t>
            </a:r>
            <a:endParaRPr sz="2700" b="1">
              <a:latin typeface="Montserrat"/>
              <a:ea typeface="Montserrat"/>
              <a:cs typeface="Montserrat"/>
              <a:sym typeface="Montserrat"/>
            </a:endParaRPr>
          </a:p>
        </p:txBody>
      </p:sp>
      <p:sp>
        <p:nvSpPr>
          <p:cNvPr id="631" name="Google Shape;631;p66"/>
          <p:cNvSpPr txBox="1"/>
          <p:nvPr/>
        </p:nvSpPr>
        <p:spPr>
          <a:xfrm>
            <a:off x="245975" y="4691100"/>
            <a:ext cx="2606100" cy="3762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GILLIAN CHU</a:t>
            </a:r>
            <a:endParaRPr sz="1000">
              <a:latin typeface="Proxima Nova"/>
              <a:ea typeface="Proxima Nova"/>
              <a:cs typeface="Proxima Nova"/>
              <a:sym typeface="Proxima Nova"/>
            </a:endParaRPr>
          </a:p>
        </p:txBody>
      </p:sp>
      <p:pic>
        <p:nvPicPr>
          <p:cNvPr id="632" name="Google Shape;632;p66"/>
          <p:cNvPicPr preferRelativeResize="0"/>
          <p:nvPr/>
        </p:nvPicPr>
        <p:blipFill>
          <a:blip r:embed="rId3">
            <a:alphaModFix/>
          </a:blip>
          <a:stretch>
            <a:fillRect/>
          </a:stretch>
        </p:blipFill>
        <p:spPr>
          <a:xfrm>
            <a:off x="2147425" y="1202900"/>
            <a:ext cx="4924218" cy="312527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Özgürlükçü Rüyalar</a:t>
            </a:r>
            <a:endParaRPr sz="2700" b="1">
              <a:latin typeface="Montserrat"/>
              <a:ea typeface="Montserrat"/>
              <a:cs typeface="Montserrat"/>
              <a:sym typeface="Montserrat"/>
            </a:endParaRPr>
          </a:p>
        </p:txBody>
      </p:sp>
      <p:sp>
        <p:nvSpPr>
          <p:cNvPr id="143" name="Google Shape;143;p21"/>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CYPHERPUNKS VE KRİPTO-ANARŞİSTLER</a:t>
            </a:r>
            <a:endParaRPr sz="1800" b="1">
              <a:solidFill>
                <a:srgbClr val="BFBFBF"/>
              </a:solidFill>
              <a:latin typeface="Proxima Nova"/>
              <a:ea typeface="Proxima Nova"/>
              <a:cs typeface="Proxima Nova"/>
              <a:sym typeface="Proxima Nova"/>
            </a:endParaRPr>
          </a:p>
        </p:txBody>
      </p:sp>
      <p:sp>
        <p:nvSpPr>
          <p:cNvPr id="144" name="Google Shape;144;p21"/>
          <p:cNvSpPr txBox="1"/>
          <p:nvPr/>
        </p:nvSpPr>
        <p:spPr>
          <a:xfrm>
            <a:off x="268400" y="1258800"/>
            <a:ext cx="4959600" cy="2744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Cypherpunks ve Crypto-anarşistler: Gizlilik  (Privacy) </a:t>
            </a:r>
            <a:r>
              <a:rPr lang="en" sz="1800">
                <a:solidFill>
                  <a:schemeClr val="dk2"/>
                </a:solidFill>
                <a:latin typeface="Proxima Nova"/>
                <a:ea typeface="Proxima Nova"/>
                <a:cs typeface="Proxima Nova"/>
                <a:sym typeface="Proxima Nova"/>
              </a:rPr>
              <a:t>ile </a:t>
            </a:r>
            <a:r>
              <a:rPr lang="en" sz="1800">
                <a:latin typeface="Proxima Nova"/>
                <a:ea typeface="Proxima Nova"/>
                <a:cs typeface="Proxima Nova"/>
                <a:sym typeface="Proxima Nova"/>
              </a:rPr>
              <a:t> ilgilenen liberter gruplar önemli bir araç olarak kriptografiyi savundular</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"Gizlilik, kendini dünyaya seçici olarak gösterme gücüdür."</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“Açık bir toplumda gizlilik, anonim işlem sistemleri gerektirir”</a:t>
            </a:r>
            <a:endParaRPr sz="1800" b="1">
              <a:latin typeface="Proxima Nova"/>
              <a:ea typeface="Proxima Nova"/>
              <a:cs typeface="Proxima Nova"/>
              <a:sym typeface="Proxima Nova"/>
            </a:endParaRPr>
          </a:p>
        </p:txBody>
      </p:sp>
      <p:pic>
        <p:nvPicPr>
          <p:cNvPr id="145" name="Google Shape;145;p21"/>
          <p:cNvPicPr preferRelativeResize="0"/>
          <p:nvPr/>
        </p:nvPicPr>
        <p:blipFill>
          <a:blip r:embed="rId3">
            <a:alphaModFix/>
          </a:blip>
          <a:stretch>
            <a:fillRect/>
          </a:stretch>
        </p:blipFill>
        <p:spPr>
          <a:xfrm>
            <a:off x="5228000" y="1707588"/>
            <a:ext cx="3510800" cy="1977150"/>
          </a:xfrm>
          <a:prstGeom prst="rect">
            <a:avLst/>
          </a:prstGeom>
          <a:noFill/>
          <a:ln>
            <a:noFill/>
          </a:ln>
        </p:spPr>
      </p:pic>
      <p:sp>
        <p:nvSpPr>
          <p:cNvPr id="146" name="Google Shape;146;p21"/>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147" name="Google Shape;147;p21"/>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GLORIA ZHAO</a:t>
            </a:r>
            <a:endParaRPr sz="50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67"/>
          <p:cNvPicPr preferRelativeResize="0"/>
          <p:nvPr/>
        </p:nvPicPr>
        <p:blipFill>
          <a:blip r:embed="rId3">
            <a:alphaModFix/>
          </a:blip>
          <a:stretch>
            <a:fillRect/>
          </a:stretch>
        </p:blipFill>
        <p:spPr>
          <a:xfrm>
            <a:off x="6981586" y="1122861"/>
            <a:ext cx="1307457" cy="1307455"/>
          </a:xfrm>
          <a:prstGeom prst="rect">
            <a:avLst/>
          </a:prstGeom>
          <a:noFill/>
          <a:ln>
            <a:noFill/>
          </a:ln>
        </p:spPr>
      </p:pic>
      <p:sp>
        <p:nvSpPr>
          <p:cNvPr id="638" name="Google Shape;638;p67"/>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pic>
        <p:nvPicPr>
          <p:cNvPr id="639" name="Google Shape;639;p67" descr="zcash-logo-gold.png"/>
          <p:cNvPicPr preferRelativeResize="0"/>
          <p:nvPr/>
        </p:nvPicPr>
        <p:blipFill rotWithShape="1">
          <a:blip r:embed="rId4">
            <a:alphaModFix/>
          </a:blip>
          <a:srcRect r="53611"/>
          <a:stretch/>
        </p:blipFill>
        <p:spPr>
          <a:xfrm>
            <a:off x="2824802" y="916375"/>
            <a:ext cx="1437279" cy="1858990"/>
          </a:xfrm>
          <a:prstGeom prst="rect">
            <a:avLst/>
          </a:prstGeom>
          <a:noFill/>
          <a:ln>
            <a:noFill/>
          </a:ln>
        </p:spPr>
      </p:pic>
      <p:pic>
        <p:nvPicPr>
          <p:cNvPr id="640" name="Google Shape;640;p67" descr="dash.png"/>
          <p:cNvPicPr preferRelativeResize="0"/>
          <p:nvPr/>
        </p:nvPicPr>
        <p:blipFill>
          <a:blip r:embed="rId5">
            <a:alphaModFix/>
          </a:blip>
          <a:stretch>
            <a:fillRect/>
          </a:stretch>
        </p:blipFill>
        <p:spPr>
          <a:xfrm>
            <a:off x="2736309" y="2896482"/>
            <a:ext cx="1522737" cy="1522718"/>
          </a:xfrm>
          <a:prstGeom prst="rect">
            <a:avLst/>
          </a:prstGeom>
          <a:noFill/>
          <a:ln>
            <a:noFill/>
          </a:ln>
        </p:spPr>
      </p:pic>
      <p:pic>
        <p:nvPicPr>
          <p:cNvPr id="641" name="Google Shape;641;p67" descr="monero.png"/>
          <p:cNvPicPr preferRelativeResize="0"/>
          <p:nvPr/>
        </p:nvPicPr>
        <p:blipFill>
          <a:blip r:embed="rId6">
            <a:alphaModFix/>
          </a:blip>
          <a:stretch>
            <a:fillRect/>
          </a:stretch>
        </p:blipFill>
        <p:spPr>
          <a:xfrm>
            <a:off x="4960126" y="3026715"/>
            <a:ext cx="1235326" cy="1235329"/>
          </a:xfrm>
          <a:prstGeom prst="rect">
            <a:avLst/>
          </a:prstGeom>
          <a:noFill/>
          <a:ln>
            <a:noFill/>
          </a:ln>
        </p:spPr>
      </p:pic>
      <p:sp>
        <p:nvSpPr>
          <p:cNvPr id="642" name="Google Shape;642;p67"/>
          <p:cNvSpPr txBox="1"/>
          <p:nvPr/>
        </p:nvSpPr>
        <p:spPr>
          <a:xfrm>
            <a:off x="1097050" y="461775"/>
            <a:ext cx="826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ALTCOIN PATLAMASI</a:t>
            </a:r>
            <a:endParaRPr sz="2700" b="1">
              <a:latin typeface="Montserrat"/>
              <a:ea typeface="Montserrat"/>
              <a:cs typeface="Montserrat"/>
              <a:sym typeface="Montserrat"/>
            </a:endParaRPr>
          </a:p>
        </p:txBody>
      </p:sp>
      <p:pic>
        <p:nvPicPr>
          <p:cNvPr id="643" name="Google Shape;643;p67"/>
          <p:cNvPicPr preferRelativeResize="0"/>
          <p:nvPr/>
        </p:nvPicPr>
        <p:blipFill>
          <a:blip r:embed="rId7">
            <a:alphaModFix/>
          </a:blip>
          <a:stretch>
            <a:fillRect/>
          </a:stretch>
        </p:blipFill>
        <p:spPr>
          <a:xfrm>
            <a:off x="648175" y="1122847"/>
            <a:ext cx="1373585" cy="1373582"/>
          </a:xfrm>
          <a:prstGeom prst="rect">
            <a:avLst/>
          </a:prstGeom>
          <a:noFill/>
          <a:ln>
            <a:noFill/>
          </a:ln>
        </p:spPr>
      </p:pic>
      <p:pic>
        <p:nvPicPr>
          <p:cNvPr id="644" name="Google Shape;644;p67"/>
          <p:cNvPicPr preferRelativeResize="0"/>
          <p:nvPr/>
        </p:nvPicPr>
        <p:blipFill>
          <a:blip r:embed="rId8">
            <a:alphaModFix/>
          </a:blip>
          <a:stretch>
            <a:fillRect/>
          </a:stretch>
        </p:blipFill>
        <p:spPr>
          <a:xfrm>
            <a:off x="6963992" y="2943753"/>
            <a:ext cx="1373579" cy="1373581"/>
          </a:xfrm>
          <a:prstGeom prst="rect">
            <a:avLst/>
          </a:prstGeom>
          <a:noFill/>
          <a:ln>
            <a:noFill/>
          </a:ln>
        </p:spPr>
      </p:pic>
      <p:sp>
        <p:nvSpPr>
          <p:cNvPr id="645" name="Google Shape;645;p67"/>
          <p:cNvSpPr txBox="1"/>
          <p:nvPr/>
        </p:nvSpPr>
        <p:spPr>
          <a:xfrm>
            <a:off x="600500" y="24445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Litecoin</a:t>
            </a:r>
            <a:endParaRPr>
              <a:latin typeface="Proxima Nova"/>
              <a:ea typeface="Proxima Nova"/>
              <a:cs typeface="Proxima Nova"/>
              <a:sym typeface="Proxima Nova"/>
            </a:endParaRPr>
          </a:p>
        </p:txBody>
      </p:sp>
      <p:sp>
        <p:nvSpPr>
          <p:cNvPr id="646" name="Google Shape;646;p67"/>
          <p:cNvSpPr txBox="1"/>
          <p:nvPr/>
        </p:nvSpPr>
        <p:spPr>
          <a:xfrm>
            <a:off x="2742988" y="24445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ZCash</a:t>
            </a:r>
            <a:endParaRPr>
              <a:latin typeface="Proxima Nova"/>
              <a:ea typeface="Proxima Nova"/>
              <a:cs typeface="Proxima Nova"/>
              <a:sym typeface="Proxima Nova"/>
            </a:endParaRPr>
          </a:p>
        </p:txBody>
      </p:sp>
      <p:sp>
        <p:nvSpPr>
          <p:cNvPr id="647" name="Google Shape;647;p67"/>
          <p:cNvSpPr txBox="1"/>
          <p:nvPr/>
        </p:nvSpPr>
        <p:spPr>
          <a:xfrm>
            <a:off x="4856475" y="24445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Stellar</a:t>
            </a:r>
            <a:endParaRPr>
              <a:latin typeface="Proxima Nova"/>
              <a:ea typeface="Proxima Nova"/>
              <a:cs typeface="Proxima Nova"/>
              <a:sym typeface="Proxima Nova"/>
            </a:endParaRPr>
          </a:p>
        </p:txBody>
      </p:sp>
      <p:sp>
        <p:nvSpPr>
          <p:cNvPr id="648" name="Google Shape;648;p67"/>
          <p:cNvSpPr txBox="1"/>
          <p:nvPr/>
        </p:nvSpPr>
        <p:spPr>
          <a:xfrm>
            <a:off x="7033288" y="24445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Peercoin</a:t>
            </a:r>
            <a:endParaRPr>
              <a:latin typeface="Proxima Nova"/>
              <a:ea typeface="Proxima Nova"/>
              <a:cs typeface="Proxima Nova"/>
              <a:sym typeface="Proxima Nova"/>
            </a:endParaRPr>
          </a:p>
        </p:txBody>
      </p:sp>
      <p:sp>
        <p:nvSpPr>
          <p:cNvPr id="649" name="Google Shape;649;p67"/>
          <p:cNvSpPr txBox="1"/>
          <p:nvPr/>
        </p:nvSpPr>
        <p:spPr>
          <a:xfrm>
            <a:off x="641500" y="42438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Dogecoin</a:t>
            </a:r>
            <a:endParaRPr>
              <a:latin typeface="Proxima Nova"/>
              <a:ea typeface="Proxima Nova"/>
              <a:cs typeface="Proxima Nova"/>
              <a:sym typeface="Proxima Nova"/>
            </a:endParaRPr>
          </a:p>
        </p:txBody>
      </p:sp>
      <p:sp>
        <p:nvSpPr>
          <p:cNvPr id="650" name="Google Shape;650;p67"/>
          <p:cNvSpPr txBox="1"/>
          <p:nvPr/>
        </p:nvSpPr>
        <p:spPr>
          <a:xfrm>
            <a:off x="2806088" y="42438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DASH</a:t>
            </a:r>
            <a:endParaRPr>
              <a:latin typeface="Proxima Nova"/>
              <a:ea typeface="Proxima Nova"/>
              <a:cs typeface="Proxima Nova"/>
              <a:sym typeface="Proxima Nova"/>
            </a:endParaRPr>
          </a:p>
        </p:txBody>
      </p:sp>
      <p:sp>
        <p:nvSpPr>
          <p:cNvPr id="651" name="Google Shape;651;p67"/>
          <p:cNvSpPr txBox="1"/>
          <p:nvPr/>
        </p:nvSpPr>
        <p:spPr>
          <a:xfrm>
            <a:off x="4919575" y="42438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Monero</a:t>
            </a:r>
            <a:endParaRPr>
              <a:latin typeface="Proxima Nova"/>
              <a:ea typeface="Proxima Nova"/>
              <a:cs typeface="Proxima Nova"/>
              <a:sym typeface="Proxima Nova"/>
            </a:endParaRPr>
          </a:p>
        </p:txBody>
      </p:sp>
      <p:sp>
        <p:nvSpPr>
          <p:cNvPr id="652" name="Google Shape;652;p67"/>
          <p:cNvSpPr txBox="1"/>
          <p:nvPr/>
        </p:nvSpPr>
        <p:spPr>
          <a:xfrm>
            <a:off x="7020188" y="4243881"/>
            <a:ext cx="1383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Ripple</a:t>
            </a:r>
            <a:endParaRPr>
              <a:latin typeface="Proxima Nova"/>
              <a:ea typeface="Proxima Nova"/>
              <a:cs typeface="Proxima Nova"/>
              <a:sym typeface="Proxima Nova"/>
            </a:endParaRPr>
          </a:p>
        </p:txBody>
      </p:sp>
      <p:sp>
        <p:nvSpPr>
          <p:cNvPr id="653" name="Google Shape;653;p67"/>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GLORIA ZHAO</a:t>
            </a:r>
            <a:endParaRPr sz="500"/>
          </a:p>
        </p:txBody>
      </p:sp>
      <p:pic>
        <p:nvPicPr>
          <p:cNvPr id="654" name="Google Shape;654;p67"/>
          <p:cNvPicPr preferRelativeResize="0"/>
          <p:nvPr/>
        </p:nvPicPr>
        <p:blipFill>
          <a:blip r:embed="rId9">
            <a:alphaModFix/>
          </a:blip>
          <a:stretch>
            <a:fillRect/>
          </a:stretch>
        </p:blipFill>
        <p:spPr>
          <a:xfrm>
            <a:off x="666845" y="2963927"/>
            <a:ext cx="1333217" cy="1333221"/>
          </a:xfrm>
          <a:prstGeom prst="rect">
            <a:avLst/>
          </a:prstGeom>
          <a:noFill/>
          <a:ln>
            <a:noFill/>
          </a:ln>
        </p:spPr>
      </p:pic>
      <p:pic>
        <p:nvPicPr>
          <p:cNvPr id="655" name="Google Shape;655;p67"/>
          <p:cNvPicPr preferRelativeResize="0"/>
          <p:nvPr/>
        </p:nvPicPr>
        <p:blipFill>
          <a:blip r:embed="rId10">
            <a:alphaModFix/>
          </a:blip>
          <a:stretch>
            <a:fillRect/>
          </a:stretch>
        </p:blipFill>
        <p:spPr>
          <a:xfrm>
            <a:off x="4863788" y="1051619"/>
            <a:ext cx="1516050" cy="15160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p:nvPr/>
        </p:nvSpPr>
        <p:spPr>
          <a:xfrm>
            <a:off x="1288436" y="181575"/>
            <a:ext cx="74727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1800" b="1" dirty="0">
                <a:latin typeface="Montserrat"/>
                <a:ea typeface="Montserrat"/>
                <a:cs typeface="Montserrat"/>
                <a:sym typeface="Montserrat"/>
              </a:rPr>
              <a:t>KRİPTO PARA BİRİMİNDE  ERKEN DENEYİMLER</a:t>
            </a:r>
            <a:endParaRPr sz="1800" b="1" dirty="0">
              <a:latin typeface="Montserrat"/>
              <a:ea typeface="Montserrat"/>
              <a:cs typeface="Montserrat"/>
              <a:sym typeface="Montserrat"/>
            </a:endParaRPr>
          </a:p>
        </p:txBody>
      </p:sp>
      <p:sp>
        <p:nvSpPr>
          <p:cNvPr id="153" name="Google Shape;153;p22"/>
          <p:cNvSpPr txBox="1"/>
          <p:nvPr/>
        </p:nvSpPr>
        <p:spPr>
          <a:xfrm>
            <a:off x="1613000" y="428732"/>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dirty="0">
                <a:solidFill>
                  <a:srgbClr val="BFBFBF"/>
                </a:solidFill>
                <a:latin typeface="Proxima Nova"/>
                <a:ea typeface="Proxima Nova"/>
                <a:cs typeface="Proxima Nova"/>
                <a:sym typeface="Proxima Nova"/>
              </a:rPr>
              <a:t>DIGICASH, HASHCASH, B-MONEY</a:t>
            </a:r>
            <a:endParaRPr sz="1800" b="1" dirty="0">
              <a:solidFill>
                <a:srgbClr val="BFBFBF"/>
              </a:solidFill>
              <a:latin typeface="Proxima Nova"/>
              <a:ea typeface="Proxima Nova"/>
              <a:cs typeface="Proxima Nova"/>
              <a:sym typeface="Proxima Nova"/>
            </a:endParaRPr>
          </a:p>
        </p:txBody>
      </p:sp>
      <p:pic>
        <p:nvPicPr>
          <p:cNvPr id="154" name="Google Shape;154;p22"/>
          <p:cNvPicPr preferRelativeResize="0"/>
          <p:nvPr/>
        </p:nvPicPr>
        <p:blipFill>
          <a:blip r:embed="rId3">
            <a:alphaModFix/>
          </a:blip>
          <a:stretch>
            <a:fillRect/>
          </a:stretch>
        </p:blipFill>
        <p:spPr>
          <a:xfrm>
            <a:off x="4472077" y="1335975"/>
            <a:ext cx="4392325" cy="2471550"/>
          </a:xfrm>
          <a:prstGeom prst="rect">
            <a:avLst/>
          </a:prstGeom>
          <a:noFill/>
          <a:ln>
            <a:noFill/>
          </a:ln>
        </p:spPr>
      </p:pic>
      <p:sp>
        <p:nvSpPr>
          <p:cNvPr id="155" name="Google Shape;155;p22"/>
          <p:cNvSpPr txBox="1"/>
          <p:nvPr/>
        </p:nvSpPr>
        <p:spPr>
          <a:xfrm>
            <a:off x="79777" y="1542300"/>
            <a:ext cx="4392300" cy="30000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chemeClr val="dk2"/>
              </a:buClr>
              <a:buSzPts val="1800"/>
              <a:buFont typeface="Proxima Nova"/>
              <a:buChar char="●"/>
            </a:pPr>
            <a:r>
              <a:rPr lang="en" sz="1800" b="1" dirty="0">
                <a:solidFill>
                  <a:schemeClr val="dk2"/>
                </a:solidFill>
                <a:latin typeface="Proxima Nova"/>
                <a:ea typeface="Proxima Nova"/>
                <a:cs typeface="Proxima Nova"/>
                <a:sym typeface="Proxima Nova"/>
              </a:rPr>
              <a:t>DigiCash: </a:t>
            </a:r>
            <a:r>
              <a:rPr lang="en" sz="1800" dirty="0">
                <a:solidFill>
                  <a:schemeClr val="dk2"/>
                </a:solidFill>
                <a:latin typeface="Proxima Nova"/>
                <a:ea typeface="Proxima Nova"/>
                <a:cs typeface="Proxima Nova"/>
                <a:sym typeface="Proxima Nova"/>
              </a:rPr>
              <a:t>"Kör imzalar" (Blind signatures) public-key şifrelemesi</a:t>
            </a:r>
            <a:endParaRPr sz="1800" dirty="0">
              <a:solidFill>
                <a:schemeClr val="dk2"/>
              </a:solidFill>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tr-TR" sz="1800" dirty="0" smtClean="0">
                <a:solidFill>
                  <a:schemeClr val="dk2"/>
                </a:solidFill>
                <a:latin typeface="Proxima Nova"/>
                <a:ea typeface="Proxima Nova"/>
                <a:cs typeface="Proxima Nova"/>
                <a:sym typeface="Proxima Nova"/>
              </a:rPr>
              <a:t>1989 </a:t>
            </a:r>
            <a:r>
              <a:rPr lang="en" sz="1800" dirty="0" smtClean="0">
                <a:solidFill>
                  <a:schemeClr val="dk2"/>
                </a:solidFill>
                <a:latin typeface="Proxima Nova"/>
                <a:ea typeface="Proxima Nova"/>
                <a:cs typeface="Proxima Nova"/>
                <a:sym typeface="Proxima Nova"/>
              </a:rPr>
              <a:t>David </a:t>
            </a:r>
            <a:r>
              <a:rPr lang="en" sz="1800" dirty="0">
                <a:solidFill>
                  <a:schemeClr val="dk2"/>
                </a:solidFill>
                <a:latin typeface="Proxima Nova"/>
                <a:ea typeface="Proxima Nova"/>
                <a:cs typeface="Proxima Nova"/>
                <a:sym typeface="Proxima Nova"/>
              </a:rPr>
              <a:t>Chaum'un şirketi</a:t>
            </a:r>
            <a:endParaRPr sz="1800" dirty="0">
              <a:solidFill>
                <a:schemeClr val="dk2"/>
              </a:solidFill>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Kullanıcıların kimlikleri hakkında hiçbir şey açıklamadan işlemlerde oturum kapatmalarına izin verildi</a:t>
            </a:r>
            <a:endParaRPr sz="1800" dirty="0">
              <a:solidFill>
                <a:schemeClr val="dk2"/>
              </a:solidFill>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en" sz="1800" dirty="0" smtClean="0">
                <a:solidFill>
                  <a:schemeClr val="dk2"/>
                </a:solidFill>
                <a:latin typeface="Proxima Nova"/>
                <a:ea typeface="Proxima Nova"/>
                <a:cs typeface="Proxima Nova"/>
                <a:sym typeface="Proxima Nova"/>
              </a:rPr>
              <a:t>Merkezileşme </a:t>
            </a:r>
            <a:r>
              <a:rPr lang="en" sz="1800" dirty="0">
                <a:solidFill>
                  <a:schemeClr val="dk2"/>
                </a:solidFill>
                <a:latin typeface="Proxima Nova"/>
                <a:ea typeface="Proxima Nova"/>
                <a:cs typeface="Proxima Nova"/>
                <a:sym typeface="Proxima Nova"/>
              </a:rPr>
              <a:t>nedeniyle başarısız </a:t>
            </a:r>
            <a:r>
              <a:rPr lang="en" sz="1800" dirty="0" smtClean="0">
                <a:solidFill>
                  <a:schemeClr val="dk2"/>
                </a:solidFill>
                <a:latin typeface="Proxima Nova"/>
                <a:ea typeface="Proxima Nova"/>
                <a:cs typeface="Proxima Nova"/>
                <a:sym typeface="Proxima Nova"/>
              </a:rPr>
              <a:t>oldu</a:t>
            </a:r>
            <a:endParaRPr lang="tr-TR" sz="1800" dirty="0" smtClean="0">
              <a:solidFill>
                <a:schemeClr val="dk2"/>
              </a:solidFill>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tr-TR" sz="1800" dirty="0" smtClean="0">
                <a:solidFill>
                  <a:schemeClr val="dk2"/>
                </a:solidFill>
                <a:latin typeface="Proxima Nova"/>
                <a:ea typeface="Proxima Nova"/>
                <a:cs typeface="Proxima Nova"/>
                <a:sym typeface="Proxima Nova"/>
              </a:rPr>
              <a:t>1998’de iflas etti ve 2002’de </a:t>
            </a:r>
            <a:r>
              <a:rPr lang="tr-TR" sz="1800" dirty="0" err="1" smtClean="0">
                <a:solidFill>
                  <a:schemeClr val="dk2"/>
                </a:solidFill>
                <a:latin typeface="Proxima Nova"/>
                <a:ea typeface="Proxima Nova"/>
                <a:cs typeface="Proxima Nova"/>
                <a:sym typeface="Proxima Nova"/>
              </a:rPr>
              <a:t>eCash</a:t>
            </a:r>
            <a:r>
              <a:rPr lang="tr-TR" sz="1800" dirty="0" smtClean="0">
                <a:solidFill>
                  <a:schemeClr val="dk2"/>
                </a:solidFill>
                <a:latin typeface="Proxima Nova"/>
                <a:ea typeface="Proxima Nova"/>
                <a:cs typeface="Proxima Nova"/>
                <a:sym typeface="Proxima Nova"/>
              </a:rPr>
              <a:t> Technologies’e varlıklarını sattı</a:t>
            </a:r>
          </a:p>
          <a:p>
            <a:pPr marL="457200" lvl="0" indent="-342900" algn="l" rtl="0">
              <a:spcBef>
                <a:spcPts val="0"/>
              </a:spcBef>
              <a:spcAft>
                <a:spcPts val="0"/>
              </a:spcAft>
              <a:buClr>
                <a:schemeClr val="dk2"/>
              </a:buClr>
              <a:buSzPts val="1800"/>
              <a:buFont typeface="Proxima Nova"/>
              <a:buChar char="●"/>
            </a:pPr>
            <a:endParaRPr lang="tr-TR" sz="1800" dirty="0" smtClean="0">
              <a:solidFill>
                <a:schemeClr val="dk2"/>
              </a:solidFill>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endParaRPr sz="1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800" dirty="0">
              <a:solidFill>
                <a:schemeClr val="dk2"/>
              </a:solidFill>
              <a:latin typeface="Proxima Nova"/>
              <a:ea typeface="Proxima Nova"/>
              <a:cs typeface="Proxima Nova"/>
              <a:sym typeface="Proxima Nova"/>
            </a:endParaRPr>
          </a:p>
        </p:txBody>
      </p:sp>
      <p:sp>
        <p:nvSpPr>
          <p:cNvPr id="156" name="Google Shape;156;p22"/>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dirty="0">
                <a:solidFill>
                  <a:srgbClr val="BFBFBF"/>
                </a:solidFill>
                <a:latin typeface="Proxima Nova"/>
                <a:ea typeface="Proxima Nova"/>
                <a:cs typeface="Proxima Nova"/>
                <a:sym typeface="Proxima Nova"/>
              </a:rPr>
              <a:t>BLOCKCHAIN FUNDAMENTALS LECTURE 2</a:t>
            </a:r>
            <a:endParaRPr sz="500" b="1" dirty="0"/>
          </a:p>
        </p:txBody>
      </p:sp>
      <p:sp>
        <p:nvSpPr>
          <p:cNvPr id="157" name="Google Shape;157;p22"/>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dirty="0">
                <a:solidFill>
                  <a:srgbClr val="BFBFBF"/>
                </a:solidFill>
                <a:latin typeface="Proxima Nova"/>
                <a:ea typeface="Proxima Nova"/>
                <a:cs typeface="Proxima Nova"/>
                <a:sym typeface="Proxima Nova"/>
              </a:rPr>
              <a:t>AUTHOR: BRIAN HO</a:t>
            </a:r>
            <a:endParaRPr sz="5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p:nvPr/>
        </p:nvSpPr>
        <p:spPr>
          <a:xfrm>
            <a:off x="1097050" y="461775"/>
            <a:ext cx="74727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1800" b="1">
                <a:solidFill>
                  <a:schemeClr val="dk2"/>
                </a:solidFill>
                <a:latin typeface="Montserrat"/>
                <a:ea typeface="Montserrat"/>
                <a:cs typeface="Montserrat"/>
                <a:sym typeface="Montserrat"/>
              </a:rPr>
              <a:t>KRİPTO PARA BİRİMİNDE  ERKEN DENEYİMLER</a:t>
            </a:r>
            <a:endParaRPr sz="2700" b="1">
              <a:latin typeface="Montserrat"/>
              <a:ea typeface="Montserrat"/>
              <a:cs typeface="Montserrat"/>
              <a:sym typeface="Montserrat"/>
            </a:endParaRPr>
          </a:p>
        </p:txBody>
      </p:sp>
      <p:sp>
        <p:nvSpPr>
          <p:cNvPr id="163" name="Google Shape;163;p23"/>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DIGICASH, HASHCASH, B-MONEY</a:t>
            </a:r>
            <a:endParaRPr sz="1800" b="1">
              <a:solidFill>
                <a:srgbClr val="BFBFBF"/>
              </a:solidFill>
              <a:latin typeface="Proxima Nova"/>
              <a:ea typeface="Proxima Nova"/>
              <a:cs typeface="Proxima Nova"/>
              <a:sym typeface="Proxima Nova"/>
            </a:endParaRPr>
          </a:p>
        </p:txBody>
      </p:sp>
      <p:sp>
        <p:nvSpPr>
          <p:cNvPr id="164" name="Google Shape;164;p23"/>
          <p:cNvSpPr txBox="1"/>
          <p:nvPr/>
        </p:nvSpPr>
        <p:spPr>
          <a:xfrm>
            <a:off x="143000" y="1071750"/>
            <a:ext cx="43923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dirty="0">
              <a:solidFill>
                <a:schemeClr val="dk2"/>
              </a:solidFill>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en" sz="1800" b="1" dirty="0">
                <a:solidFill>
                  <a:schemeClr val="dk2"/>
                </a:solidFill>
                <a:latin typeface="Proxima Nova"/>
                <a:ea typeface="Proxima Nova"/>
                <a:cs typeface="Proxima Nova"/>
                <a:sym typeface="Proxima Nova"/>
              </a:rPr>
              <a:t>HashCash:</a:t>
            </a:r>
            <a:r>
              <a:rPr lang="en" sz="1800" dirty="0">
                <a:solidFill>
                  <a:schemeClr val="dk2"/>
                </a:solidFill>
                <a:latin typeface="Proxima Nova"/>
                <a:ea typeface="Proxima Nova"/>
                <a:cs typeface="Proxima Nova"/>
                <a:sym typeface="Proxima Nova"/>
              </a:rPr>
              <a:t> Coin’ler, bir merkez bankası yerine kaynakları </a:t>
            </a:r>
            <a:r>
              <a:rPr lang="en" sz="1800" dirty="0" smtClean="0">
                <a:solidFill>
                  <a:schemeClr val="dk2"/>
                </a:solidFill>
                <a:latin typeface="Proxima Nova"/>
                <a:ea typeface="Proxima Nova"/>
                <a:cs typeface="Proxima Nova"/>
                <a:sym typeface="Proxima Nova"/>
              </a:rPr>
              <a:t>harcayarak</a:t>
            </a:r>
            <a:r>
              <a:rPr lang="tr-TR" sz="1800" dirty="0" smtClean="0">
                <a:solidFill>
                  <a:schemeClr val="dk2"/>
                </a:solidFill>
                <a:latin typeface="Proxima Nova"/>
                <a:ea typeface="Proxima Nova"/>
                <a:cs typeface="Proxima Nova"/>
                <a:sym typeface="Proxima Nova"/>
              </a:rPr>
              <a:t> (</a:t>
            </a:r>
            <a:r>
              <a:rPr lang="tr-TR" sz="1800" dirty="0" err="1" smtClean="0">
                <a:solidFill>
                  <a:schemeClr val="dk2"/>
                </a:solidFill>
                <a:latin typeface="Proxima Nova"/>
                <a:ea typeface="Proxima Nova"/>
                <a:cs typeface="Proxima Nova"/>
                <a:sym typeface="Proxima Nova"/>
              </a:rPr>
              <a:t>proof</a:t>
            </a:r>
            <a:r>
              <a:rPr lang="tr-TR" sz="1800" dirty="0" smtClean="0">
                <a:solidFill>
                  <a:schemeClr val="dk2"/>
                </a:solidFill>
                <a:latin typeface="Proxima Nova"/>
                <a:ea typeface="Proxima Nova"/>
                <a:cs typeface="Proxima Nova"/>
                <a:sym typeface="Proxima Nova"/>
              </a:rPr>
              <a:t>-of-</a:t>
            </a:r>
            <a:r>
              <a:rPr lang="tr-TR" sz="1800" dirty="0" err="1" smtClean="0">
                <a:solidFill>
                  <a:schemeClr val="dk2"/>
                </a:solidFill>
                <a:latin typeface="Proxima Nova"/>
                <a:ea typeface="Proxima Nova"/>
                <a:cs typeface="Proxima Nova"/>
                <a:sym typeface="Proxima Nova"/>
              </a:rPr>
              <a:t>work</a:t>
            </a:r>
            <a:r>
              <a:rPr lang="tr-TR" sz="1800" dirty="0" smtClean="0">
                <a:solidFill>
                  <a:schemeClr val="dk2"/>
                </a:solidFill>
                <a:latin typeface="Proxima Nova"/>
                <a:ea typeface="Proxima Nova"/>
                <a:cs typeface="Proxima Nova"/>
                <a:sym typeface="Proxima Nova"/>
              </a:rPr>
              <a:t>)</a:t>
            </a:r>
            <a:r>
              <a:rPr lang="en" sz="1800" dirty="0" smtClean="0">
                <a:solidFill>
                  <a:schemeClr val="dk2"/>
                </a:solidFill>
                <a:latin typeface="Proxima Nova"/>
                <a:ea typeface="Proxima Nova"/>
                <a:cs typeface="Proxima Nova"/>
                <a:sym typeface="Proxima Nova"/>
              </a:rPr>
              <a:t> </a:t>
            </a:r>
            <a:r>
              <a:rPr lang="en" sz="1800" dirty="0">
                <a:solidFill>
                  <a:schemeClr val="dk2"/>
                </a:solidFill>
                <a:latin typeface="Proxima Nova"/>
                <a:ea typeface="Proxima Nova"/>
                <a:cs typeface="Proxima Nova"/>
                <a:sym typeface="Proxima Nova"/>
              </a:rPr>
              <a:t>basılıyor</a:t>
            </a:r>
            <a:endParaRPr sz="1800" dirty="0">
              <a:solidFill>
                <a:schemeClr val="dk2"/>
              </a:solidFill>
              <a:latin typeface="Proxima Nova"/>
              <a:ea typeface="Proxima Nova"/>
              <a:cs typeface="Proxima Nova"/>
              <a:sym typeface="Proxima Nova"/>
            </a:endParaRPr>
          </a:p>
          <a:p>
            <a:pPr marL="914400" lvl="1" indent="-342900">
              <a:buClr>
                <a:schemeClr val="dk2"/>
              </a:buClr>
              <a:buSzPts val="1800"/>
              <a:buFont typeface="Proxima Nova"/>
              <a:buChar char="○"/>
            </a:pPr>
            <a:r>
              <a:rPr lang="tr-TR" sz="1800" dirty="0">
                <a:solidFill>
                  <a:schemeClr val="dk2"/>
                </a:solidFill>
                <a:latin typeface="Proxima Nova"/>
                <a:ea typeface="Proxima Nova"/>
                <a:cs typeface="Proxima Nova"/>
                <a:sym typeface="Proxima Nova"/>
              </a:rPr>
              <a:t>1997 Adam </a:t>
            </a:r>
            <a:r>
              <a:rPr lang="tr-TR" sz="1800" dirty="0" err="1" smtClean="0">
                <a:solidFill>
                  <a:schemeClr val="dk2"/>
                </a:solidFill>
                <a:latin typeface="Proxima Nova"/>
                <a:ea typeface="Proxima Nova"/>
                <a:cs typeface="Proxima Nova"/>
                <a:sym typeface="Proxima Nova"/>
              </a:rPr>
              <a:t>Back</a:t>
            </a:r>
            <a:endParaRPr lang="tr-TR" sz="1800" dirty="0" smtClean="0">
              <a:solidFill>
                <a:schemeClr val="dk2"/>
              </a:solidFill>
              <a:latin typeface="Proxima Nova"/>
              <a:ea typeface="Proxima Nova"/>
              <a:cs typeface="Proxima Nova"/>
              <a:sym typeface="Proxima Nova"/>
            </a:endParaRPr>
          </a:p>
          <a:p>
            <a:pPr marL="914400" lvl="1" indent="-342900" algn="l" rtl="0">
              <a:spcBef>
                <a:spcPts val="0"/>
              </a:spcBef>
              <a:spcAft>
                <a:spcPts val="0"/>
              </a:spcAft>
              <a:buClr>
                <a:schemeClr val="dk2"/>
              </a:buClr>
              <a:buSzPts val="1800"/>
              <a:buFont typeface="Proxima Nova"/>
              <a:buChar char="○"/>
            </a:pPr>
            <a:r>
              <a:rPr lang="en" sz="1800" dirty="0" smtClean="0">
                <a:solidFill>
                  <a:schemeClr val="dk2"/>
                </a:solidFill>
                <a:latin typeface="Proxima Nova"/>
                <a:ea typeface="Proxima Nova"/>
                <a:cs typeface="Proxima Nova"/>
                <a:sym typeface="Proxima Nova"/>
              </a:rPr>
              <a:t>Kriptografik </a:t>
            </a:r>
            <a:r>
              <a:rPr lang="en" sz="1800" dirty="0">
                <a:solidFill>
                  <a:schemeClr val="dk2"/>
                </a:solidFill>
                <a:latin typeface="Proxima Nova"/>
                <a:ea typeface="Proxima Nova"/>
                <a:cs typeface="Proxima Nova"/>
                <a:sym typeface="Proxima Nova"/>
              </a:rPr>
              <a:t>hash fonksiyonu kullanarak bir bulmaca </a:t>
            </a:r>
            <a:r>
              <a:rPr lang="en" sz="1800" dirty="0" smtClean="0">
                <a:solidFill>
                  <a:schemeClr val="dk2"/>
                </a:solidFill>
                <a:latin typeface="Proxima Nova"/>
                <a:ea typeface="Proxima Nova"/>
                <a:cs typeface="Proxima Nova"/>
                <a:sym typeface="Proxima Nova"/>
              </a:rPr>
              <a:t>çözülür</a:t>
            </a:r>
            <a:endParaRPr sz="1800" dirty="0">
              <a:solidFill>
                <a:schemeClr val="dk2"/>
              </a:solidFill>
              <a:latin typeface="Proxima Nova"/>
              <a:ea typeface="Proxima Nova"/>
              <a:cs typeface="Proxima Nova"/>
              <a:sym typeface="Proxima Nova"/>
            </a:endParaRPr>
          </a:p>
          <a:p>
            <a:pPr marL="914400" lvl="1" indent="-342900" algn="l" rtl="0">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Başlangıçta e-posta spam'lerini azaltmak için </a:t>
            </a:r>
            <a:r>
              <a:rPr lang="en" sz="1800" dirty="0" smtClean="0">
                <a:solidFill>
                  <a:schemeClr val="dk2"/>
                </a:solidFill>
                <a:latin typeface="Proxima Nova"/>
                <a:ea typeface="Proxima Nova"/>
                <a:cs typeface="Proxima Nova"/>
                <a:sym typeface="Proxima Nova"/>
              </a:rPr>
              <a:t>tasarlandı</a:t>
            </a:r>
            <a:endParaRPr lang="tr-TR" sz="1800" dirty="0" smtClean="0">
              <a:solidFill>
                <a:schemeClr val="dk2"/>
              </a:solidFill>
              <a:latin typeface="Proxima Nova"/>
              <a:ea typeface="Proxima Nova"/>
              <a:cs typeface="Proxima Nova"/>
              <a:sym typeface="Proxima Nova"/>
            </a:endParaRPr>
          </a:p>
          <a:p>
            <a:pPr marL="914400" lvl="0" indent="0" algn="l" rtl="0">
              <a:spcBef>
                <a:spcPts val="0"/>
              </a:spcBef>
              <a:spcAft>
                <a:spcPts val="0"/>
              </a:spcAft>
              <a:buNone/>
            </a:pPr>
            <a:endParaRPr sz="1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800" dirty="0">
              <a:solidFill>
                <a:schemeClr val="dk2"/>
              </a:solidFill>
              <a:latin typeface="Proxima Nova"/>
              <a:ea typeface="Proxima Nova"/>
              <a:cs typeface="Proxima Nova"/>
              <a:sym typeface="Proxima Nova"/>
            </a:endParaRPr>
          </a:p>
        </p:txBody>
      </p:sp>
      <p:sp>
        <p:nvSpPr>
          <p:cNvPr id="165" name="Google Shape;165;p23"/>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166" name="Google Shape;166;p23"/>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BRIAN HO</a:t>
            </a:r>
            <a:endParaRPr sz="500"/>
          </a:p>
        </p:txBody>
      </p:sp>
      <p:pic>
        <p:nvPicPr>
          <p:cNvPr id="167" name="Google Shape;167;p23"/>
          <p:cNvPicPr preferRelativeResize="0"/>
          <p:nvPr/>
        </p:nvPicPr>
        <p:blipFill>
          <a:blip r:embed="rId3">
            <a:alphaModFix/>
          </a:blip>
          <a:stretch>
            <a:fillRect/>
          </a:stretch>
        </p:blipFill>
        <p:spPr>
          <a:xfrm>
            <a:off x="4535300" y="1156000"/>
            <a:ext cx="4303899" cy="308032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p:nvPr/>
        </p:nvSpPr>
        <p:spPr>
          <a:xfrm>
            <a:off x="1097050" y="461775"/>
            <a:ext cx="7472700" cy="376200"/>
          </a:xfrm>
          <a:prstGeom prst="rect">
            <a:avLst/>
          </a:prstGeom>
          <a:noFill/>
          <a:ln>
            <a:noFill/>
          </a:ln>
        </p:spPr>
        <p:txBody>
          <a:bodyPr spcFirstLastPara="1" wrap="square" lIns="34300" tIns="17150" rIns="34300" bIns="17150" anchor="ctr" anchorCtr="0">
            <a:noAutofit/>
          </a:bodyPr>
          <a:lstStyle/>
          <a:p>
            <a:pPr marL="0" lvl="0" indent="0" algn="l" rtl="0">
              <a:lnSpc>
                <a:spcPct val="130740"/>
              </a:lnSpc>
              <a:spcBef>
                <a:spcPts val="0"/>
              </a:spcBef>
              <a:spcAft>
                <a:spcPts val="0"/>
              </a:spcAft>
              <a:buClr>
                <a:schemeClr val="dk2"/>
              </a:buClr>
              <a:buFont typeface="Montserrat"/>
              <a:buNone/>
            </a:pPr>
            <a:r>
              <a:rPr lang="en" sz="1800" b="1">
                <a:solidFill>
                  <a:schemeClr val="dk2"/>
                </a:solidFill>
                <a:latin typeface="Montserrat"/>
                <a:ea typeface="Montserrat"/>
                <a:cs typeface="Montserrat"/>
                <a:sym typeface="Montserrat"/>
              </a:rPr>
              <a:t>KRİPTO PARA BİRİMİNDE  ERKEN DENEYİMLER</a:t>
            </a:r>
            <a:endParaRPr sz="2700" b="1">
              <a:latin typeface="Montserrat"/>
              <a:ea typeface="Montserrat"/>
              <a:cs typeface="Montserrat"/>
              <a:sym typeface="Montserrat"/>
            </a:endParaRPr>
          </a:p>
        </p:txBody>
      </p:sp>
      <p:sp>
        <p:nvSpPr>
          <p:cNvPr id="173" name="Google Shape;173;p24"/>
          <p:cNvSpPr txBox="1"/>
          <p:nvPr/>
        </p:nvSpPr>
        <p:spPr>
          <a:xfrm>
            <a:off x="1004225" y="7338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DIGICASH, HASHCASH, B-MONEY</a:t>
            </a:r>
            <a:endParaRPr sz="1800" b="1" dirty="0">
              <a:solidFill>
                <a:srgbClr val="BFBFBF"/>
              </a:solidFill>
              <a:latin typeface="Proxima Nova"/>
              <a:ea typeface="Proxima Nova"/>
              <a:cs typeface="Proxima Nova"/>
              <a:sym typeface="Proxima Nova"/>
            </a:endParaRPr>
          </a:p>
        </p:txBody>
      </p:sp>
      <p:sp>
        <p:nvSpPr>
          <p:cNvPr id="174" name="Google Shape;174;p24"/>
          <p:cNvSpPr txBox="1"/>
          <p:nvPr/>
        </p:nvSpPr>
        <p:spPr>
          <a:xfrm>
            <a:off x="134499" y="1345550"/>
            <a:ext cx="5110895" cy="32088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dk2"/>
              </a:buClr>
              <a:buSzPts val="1800"/>
              <a:buFont typeface="Proxima Nova"/>
              <a:buChar char="●"/>
            </a:pPr>
            <a:r>
              <a:rPr lang="en" sz="1800" b="1" dirty="0">
                <a:solidFill>
                  <a:schemeClr val="dk2"/>
                </a:solidFill>
                <a:latin typeface="Proxima Nova"/>
                <a:ea typeface="Proxima Nova"/>
                <a:cs typeface="Proxima Nova"/>
                <a:sym typeface="Proxima Nova"/>
              </a:rPr>
              <a:t>B-MONEY</a:t>
            </a:r>
            <a:r>
              <a:rPr lang="en" sz="1800" dirty="0">
                <a:solidFill>
                  <a:schemeClr val="dk2"/>
                </a:solidFill>
                <a:latin typeface="Proxima Nova"/>
                <a:ea typeface="Proxima Nova"/>
                <a:cs typeface="Proxima Nova"/>
                <a:sym typeface="Proxima Nova"/>
              </a:rPr>
              <a:t>: </a:t>
            </a:r>
            <a:r>
              <a:rPr lang="tr-TR" sz="1800" dirty="0" smtClean="0">
                <a:solidFill>
                  <a:schemeClr val="dk2"/>
                </a:solidFill>
                <a:latin typeface="Proxima Nova"/>
                <a:ea typeface="Proxima Nova"/>
                <a:cs typeface="Proxima Nova"/>
                <a:sym typeface="Proxima Nova"/>
              </a:rPr>
              <a:t>1998 </a:t>
            </a:r>
            <a:r>
              <a:rPr lang="tr-TR" sz="1800" dirty="0" err="1" smtClean="0">
                <a:solidFill>
                  <a:schemeClr val="dk2"/>
                </a:solidFill>
                <a:latin typeface="Proxima Nova"/>
                <a:ea typeface="Proxima Nova"/>
                <a:cs typeface="Proxima Nova"/>
                <a:sym typeface="Proxima Nova"/>
              </a:rPr>
              <a:t>Wei</a:t>
            </a:r>
            <a:r>
              <a:rPr lang="tr-TR" sz="1800" dirty="0" smtClean="0">
                <a:solidFill>
                  <a:schemeClr val="dk2"/>
                </a:solidFill>
                <a:latin typeface="Proxima Nova"/>
                <a:ea typeface="Proxima Nova"/>
                <a:cs typeface="Proxima Nova"/>
                <a:sym typeface="Proxima Nova"/>
              </a:rPr>
              <a:t> </a:t>
            </a:r>
            <a:r>
              <a:rPr lang="tr-TR" sz="1800" dirty="0" err="1" smtClean="0">
                <a:solidFill>
                  <a:schemeClr val="dk2"/>
                </a:solidFill>
                <a:latin typeface="Proxima Nova"/>
                <a:ea typeface="Proxima Nova"/>
                <a:cs typeface="Proxima Nova"/>
                <a:sym typeface="Proxima Nova"/>
              </a:rPr>
              <a:t>Dai</a:t>
            </a:r>
            <a:r>
              <a:rPr lang="tr-TR" sz="1800" dirty="0" smtClean="0">
                <a:solidFill>
                  <a:schemeClr val="dk2"/>
                </a:solidFill>
                <a:latin typeface="Proxima Nova"/>
                <a:ea typeface="Proxima Nova"/>
                <a:cs typeface="Proxima Nova"/>
                <a:sym typeface="Proxima Nova"/>
              </a:rPr>
              <a:t>, i</a:t>
            </a:r>
            <a:r>
              <a:rPr lang="en" sz="1800" dirty="0" smtClean="0">
                <a:solidFill>
                  <a:schemeClr val="dk2"/>
                </a:solidFill>
                <a:latin typeface="Proxima Nova"/>
                <a:ea typeface="Proxima Nova"/>
                <a:cs typeface="Proxima Nova"/>
                <a:sym typeface="Proxima Nova"/>
              </a:rPr>
              <a:t>ki </a:t>
            </a:r>
            <a:r>
              <a:rPr lang="en" sz="1800" dirty="0">
                <a:solidFill>
                  <a:schemeClr val="dk2"/>
                </a:solidFill>
                <a:latin typeface="Proxima Nova"/>
                <a:ea typeface="Proxima Nova"/>
                <a:cs typeface="Proxima Nova"/>
                <a:sym typeface="Proxima Nova"/>
              </a:rPr>
              <a:t>protokol tanımladı</a:t>
            </a:r>
            <a:endParaRPr sz="1800" dirty="0">
              <a:solidFill>
                <a:schemeClr val="dk2"/>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Anonim aktörler arasında sözleşmeye dayalı anlaşmaları yürürlüğe koymanın pratik yolu</a:t>
            </a:r>
            <a:endParaRPr sz="1800" dirty="0">
              <a:solidFill>
                <a:schemeClr val="dk2"/>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chemeClr val="dk2"/>
              </a:buClr>
              <a:buSzPts val="1800"/>
              <a:buFont typeface="Proxima Nova"/>
              <a:buChar char="○"/>
            </a:pPr>
            <a:r>
              <a:rPr lang="en" sz="1800" dirty="0">
                <a:solidFill>
                  <a:schemeClr val="dk2"/>
                </a:solidFill>
                <a:latin typeface="Proxima Nova"/>
                <a:ea typeface="Proxima Nova"/>
                <a:cs typeface="Proxima Nova"/>
                <a:sym typeface="Proxima Nova"/>
              </a:rPr>
              <a:t>Her katılımcının, her bir kullanıcının ne kadar paraya sahip olduğuna dair bireysel bir veri tabanı tuttuğu protokol</a:t>
            </a:r>
            <a:endParaRPr sz="1800" dirty="0">
              <a:solidFill>
                <a:schemeClr val="dk2"/>
              </a:solidFill>
              <a:latin typeface="Proxima Nova"/>
              <a:ea typeface="Proxima Nova"/>
              <a:cs typeface="Proxima Nova"/>
              <a:sym typeface="Proxima Nova"/>
            </a:endParaRPr>
          </a:p>
          <a:p>
            <a:pPr marL="914400" marR="0" lvl="0" indent="0" algn="l" rtl="0">
              <a:lnSpc>
                <a:spcPct val="100000"/>
              </a:lnSpc>
              <a:spcBef>
                <a:spcPts val="0"/>
              </a:spcBef>
              <a:spcAft>
                <a:spcPts val="0"/>
              </a:spcAft>
              <a:buNone/>
            </a:pPr>
            <a:endParaRPr sz="1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800" dirty="0">
              <a:solidFill>
                <a:schemeClr val="dk2"/>
              </a:solidFill>
              <a:latin typeface="Proxima Nova"/>
              <a:ea typeface="Proxima Nova"/>
              <a:cs typeface="Proxima Nova"/>
              <a:sym typeface="Proxima Nova"/>
            </a:endParaRPr>
          </a:p>
        </p:txBody>
      </p:sp>
      <p:sp>
        <p:nvSpPr>
          <p:cNvPr id="175" name="Google Shape;175;p24"/>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176" name="Google Shape;176;p24"/>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BRIAN HO</a:t>
            </a:r>
            <a:endParaRPr sz="500"/>
          </a:p>
        </p:txBody>
      </p:sp>
      <p:pic>
        <p:nvPicPr>
          <p:cNvPr id="177" name="Google Shape;177;p24"/>
          <p:cNvPicPr preferRelativeResize="0"/>
          <p:nvPr/>
        </p:nvPicPr>
        <p:blipFill>
          <a:blip r:embed="rId3">
            <a:alphaModFix/>
          </a:blip>
          <a:stretch>
            <a:fillRect/>
          </a:stretch>
        </p:blipFill>
        <p:spPr>
          <a:xfrm>
            <a:off x="5486400" y="1258801"/>
            <a:ext cx="3135125" cy="2285386"/>
          </a:xfrm>
          <a:prstGeom prst="rect">
            <a:avLst/>
          </a:prstGeom>
          <a:noFill/>
          <a:ln>
            <a:noFill/>
          </a:ln>
        </p:spPr>
      </p:pic>
      <p:sp>
        <p:nvSpPr>
          <p:cNvPr id="2" name="Dikdörtgen 1"/>
          <p:cNvSpPr/>
          <p:nvPr/>
        </p:nvSpPr>
        <p:spPr>
          <a:xfrm>
            <a:off x="6259311" y="4144875"/>
            <a:ext cx="790601" cy="307777"/>
          </a:xfrm>
          <a:prstGeom prst="rect">
            <a:avLst/>
          </a:prstGeom>
        </p:spPr>
        <p:txBody>
          <a:bodyPr wrap="none">
            <a:spAutoFit/>
          </a:bodyPr>
          <a:lstStyle/>
          <a:p>
            <a:r>
              <a:rPr lang="tr-TR" dirty="0" err="1">
                <a:solidFill>
                  <a:schemeClr val="dk2"/>
                </a:solidFill>
                <a:latin typeface="Proxima Nova"/>
                <a:ea typeface="Proxima Nova"/>
                <a:cs typeface="Proxima Nova"/>
                <a:sym typeface="Proxima Nova"/>
              </a:rPr>
              <a:t>Wei</a:t>
            </a:r>
            <a:r>
              <a:rPr lang="tr-TR" dirty="0">
                <a:solidFill>
                  <a:schemeClr val="dk2"/>
                </a:solidFill>
                <a:latin typeface="Proxima Nova"/>
                <a:ea typeface="Proxima Nova"/>
                <a:cs typeface="Proxima Nova"/>
                <a:sym typeface="Proxima Nova"/>
              </a:rPr>
              <a:t> </a:t>
            </a:r>
            <a:r>
              <a:rPr lang="tr-TR" dirty="0" err="1">
                <a:solidFill>
                  <a:schemeClr val="dk2"/>
                </a:solidFill>
                <a:latin typeface="Proxima Nova"/>
                <a:ea typeface="Proxima Nova"/>
                <a:cs typeface="Proxima Nova"/>
                <a:sym typeface="Proxima Nova"/>
              </a:rPr>
              <a:t>Dai</a:t>
            </a:r>
            <a:endParaRPr lang="tr-T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p:nvPr/>
        </p:nvSpPr>
        <p:spPr>
          <a:xfrm>
            <a:off x="1097058" y="461775"/>
            <a:ext cx="7301100" cy="376200"/>
          </a:xfrm>
          <a:prstGeom prst="rect">
            <a:avLst/>
          </a:prstGeom>
          <a:noFill/>
          <a:ln>
            <a:noFill/>
          </a:ln>
        </p:spPr>
        <p:txBody>
          <a:bodyPr spcFirstLastPara="1" wrap="square" lIns="34300" tIns="17150" rIns="34300" bIns="17150" anchor="ctr" anchorCtr="0">
            <a:noAutofit/>
          </a:bodyPr>
          <a:lstStyle/>
          <a:p>
            <a:pPr marL="0" marR="0" lvl="0" indent="0" algn="l" rtl="0">
              <a:lnSpc>
                <a:spcPct val="130740"/>
              </a:lnSpc>
              <a:spcBef>
                <a:spcPts val="0"/>
              </a:spcBef>
              <a:spcAft>
                <a:spcPts val="0"/>
              </a:spcAft>
              <a:buClr>
                <a:srgbClr val="000000"/>
              </a:buClr>
              <a:buFont typeface="Montserrat"/>
              <a:buNone/>
            </a:pPr>
            <a:r>
              <a:rPr lang="en" sz="2700" b="1">
                <a:latin typeface="Montserrat"/>
                <a:ea typeface="Montserrat"/>
                <a:cs typeface="Montserrat"/>
                <a:sym typeface="Montserrat"/>
              </a:rPr>
              <a:t>SATOSHI NAKAMOTO</a:t>
            </a:r>
            <a:endParaRPr sz="2700" b="1">
              <a:latin typeface="Montserrat"/>
              <a:ea typeface="Montserrat"/>
              <a:cs typeface="Montserrat"/>
              <a:sym typeface="Montserrat"/>
            </a:endParaRPr>
          </a:p>
        </p:txBody>
      </p:sp>
      <p:sp>
        <p:nvSpPr>
          <p:cNvPr id="183" name="Google Shape;183;p25"/>
          <p:cNvSpPr txBox="1"/>
          <p:nvPr/>
        </p:nvSpPr>
        <p:spPr>
          <a:xfrm>
            <a:off x="1051425" y="633900"/>
            <a:ext cx="5844600" cy="47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8D8D8"/>
              </a:buClr>
              <a:buFont typeface="Montserrat"/>
              <a:buNone/>
            </a:pPr>
            <a:r>
              <a:rPr lang="en" sz="1800" b="1">
                <a:solidFill>
                  <a:srgbClr val="BFBFBF"/>
                </a:solidFill>
                <a:latin typeface="Proxima Nova"/>
                <a:ea typeface="Proxima Nova"/>
                <a:cs typeface="Proxima Nova"/>
                <a:sym typeface="Proxima Nova"/>
              </a:rPr>
              <a:t>EKIM 2008: BITCOIN WHITEPAPER</a:t>
            </a:r>
            <a:endParaRPr sz="1800" b="1">
              <a:solidFill>
                <a:srgbClr val="BFBFBF"/>
              </a:solidFill>
              <a:latin typeface="Proxima Nova"/>
              <a:ea typeface="Proxima Nova"/>
              <a:cs typeface="Proxima Nova"/>
              <a:sym typeface="Proxima Nova"/>
            </a:endParaRPr>
          </a:p>
        </p:txBody>
      </p:sp>
      <p:sp>
        <p:nvSpPr>
          <p:cNvPr id="184" name="Google Shape;184;p25"/>
          <p:cNvSpPr txBox="1"/>
          <p:nvPr/>
        </p:nvSpPr>
        <p:spPr>
          <a:xfrm>
            <a:off x="356750" y="995550"/>
            <a:ext cx="5723400" cy="36042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chemeClr val="dk2"/>
              </a:buClr>
              <a:buSzPts val="1800"/>
              <a:buFont typeface="Proxima Nova"/>
              <a:buChar char="●"/>
            </a:pPr>
            <a:r>
              <a:rPr lang="en" sz="1800" b="1">
                <a:solidFill>
                  <a:schemeClr val="dk2"/>
                </a:solidFill>
                <a:latin typeface="Proxima Nova"/>
                <a:ea typeface="Proxima Nova"/>
                <a:cs typeface="Proxima Nova"/>
                <a:sym typeface="Proxima Nova"/>
              </a:rPr>
              <a:t>Satoshi Nakamoto:</a:t>
            </a:r>
            <a:r>
              <a:rPr lang="en" sz="1800">
                <a:solidFill>
                  <a:schemeClr val="dk2"/>
                </a:solidFill>
                <a:latin typeface="Proxima Nova"/>
                <a:ea typeface="Proxima Nova"/>
                <a:cs typeface="Proxima Nova"/>
                <a:sym typeface="Proxima Nova"/>
              </a:rPr>
              <a:t> Bitcoin'in anonim tasarımcısı, teknik incelemeyi yazdı</a:t>
            </a:r>
            <a:endParaRPr sz="1800">
              <a:solidFill>
                <a:schemeClr val="dk2"/>
              </a:solidFill>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Güvene ihtiyacımız var mı? “</a:t>
            </a:r>
            <a:r>
              <a:rPr lang="en" sz="1800">
                <a:solidFill>
                  <a:schemeClr val="dk2"/>
                </a:solidFill>
                <a:highlight>
                  <a:schemeClr val="accent2"/>
                </a:highlight>
                <a:latin typeface="Proxima Nova"/>
                <a:ea typeface="Proxima Nova"/>
                <a:cs typeface="Proxima Nova"/>
                <a:sym typeface="Proxima Nova"/>
              </a:rPr>
              <a:t>Güven yerine kriptografik kanıtlara dayalı elektronik ödeme sistemi</a:t>
            </a:r>
            <a:r>
              <a:rPr lang="en" sz="1800">
                <a:solidFill>
                  <a:schemeClr val="dk2"/>
                </a:solidFill>
                <a:latin typeface="Proxima Nova"/>
                <a:ea typeface="Proxima Nova"/>
                <a:cs typeface="Proxima Nova"/>
                <a:sym typeface="Proxima Nova"/>
              </a:rPr>
              <a:t>”</a:t>
            </a:r>
            <a:endParaRPr sz="1800">
              <a:solidFill>
                <a:schemeClr val="dk2"/>
              </a:solidFill>
              <a:latin typeface="Proxima Nova"/>
              <a:ea typeface="Proxima Nova"/>
              <a:cs typeface="Proxima Nova"/>
              <a:sym typeface="Proxima Nova"/>
            </a:endParaRPr>
          </a:p>
          <a:p>
            <a:pPr marL="457200" lvl="0" indent="-342900" algn="l" rtl="0">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Dağıtılmış fikir birliği (consensus) çözümü: Proof-of-Work, "bir CPU-bir-oy"</a:t>
            </a:r>
            <a:endParaRPr sz="1800">
              <a:solidFill>
                <a:schemeClr val="dk2"/>
              </a:solidFill>
              <a:latin typeface="Proxima Nova"/>
              <a:ea typeface="Proxima Nova"/>
              <a:cs typeface="Proxima Nova"/>
              <a:sym typeface="Proxima Nova"/>
            </a:endParaRPr>
          </a:p>
          <a:p>
            <a:pPr marL="457200" lvl="0" indent="0" algn="l" rtl="0">
              <a:spcBef>
                <a:spcPts val="0"/>
              </a:spcBef>
              <a:spcAft>
                <a:spcPts val="0"/>
              </a:spcAft>
              <a:buNone/>
            </a:pPr>
            <a:endParaRPr sz="1800" b="1">
              <a:solidFill>
                <a:schemeClr val="dk2"/>
              </a:solidFill>
              <a:latin typeface="Proxima Nova"/>
              <a:ea typeface="Proxima Nova"/>
              <a:cs typeface="Proxima Nova"/>
              <a:sym typeface="Proxima Nova"/>
            </a:endParaRPr>
          </a:p>
        </p:txBody>
      </p:sp>
      <p:pic>
        <p:nvPicPr>
          <p:cNvPr id="185" name="Google Shape;185;p25"/>
          <p:cNvPicPr preferRelativeResize="0"/>
          <p:nvPr/>
        </p:nvPicPr>
        <p:blipFill>
          <a:blip r:embed="rId3">
            <a:alphaModFix/>
          </a:blip>
          <a:stretch>
            <a:fillRect/>
          </a:stretch>
        </p:blipFill>
        <p:spPr>
          <a:xfrm>
            <a:off x="6164525" y="871575"/>
            <a:ext cx="2354201" cy="3541375"/>
          </a:xfrm>
          <a:prstGeom prst="rect">
            <a:avLst/>
          </a:prstGeom>
          <a:noFill/>
          <a:ln>
            <a:noFill/>
          </a:ln>
        </p:spPr>
      </p:pic>
      <p:sp>
        <p:nvSpPr>
          <p:cNvPr id="186" name="Google Shape;186;p25"/>
          <p:cNvSpPr txBox="1"/>
          <p:nvPr/>
        </p:nvSpPr>
        <p:spPr>
          <a:xfrm>
            <a:off x="3109449" y="4554350"/>
            <a:ext cx="2925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2</a:t>
            </a:r>
            <a:endParaRPr sz="500" b="1"/>
          </a:p>
        </p:txBody>
      </p:sp>
      <p:sp>
        <p:nvSpPr>
          <p:cNvPr id="187" name="Google Shape;187;p25"/>
          <p:cNvSpPr txBox="1"/>
          <p:nvPr/>
        </p:nvSpPr>
        <p:spPr>
          <a:xfrm>
            <a:off x="245975" y="4542300"/>
            <a:ext cx="1516500" cy="5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1000">
                <a:solidFill>
                  <a:srgbClr val="BFBFBF"/>
                </a:solidFill>
                <a:latin typeface="Proxima Nova"/>
                <a:ea typeface="Proxima Nova"/>
                <a:cs typeface="Proxima Nova"/>
                <a:sym typeface="Proxima Nova"/>
              </a:rPr>
              <a:t>AUTHOR: GLORIA ZHAO</a:t>
            </a:r>
            <a:endParaRPr sz="5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Phlox Light">
      <a:dk1>
        <a:srgbClr val="7F7F7F"/>
      </a:dk1>
      <a:lt1>
        <a:srgbClr val="FFFFFF"/>
      </a:lt1>
      <a:dk2>
        <a:srgbClr val="000000"/>
      </a:dk2>
      <a:lt2>
        <a:srgbClr val="FFFFFF"/>
      </a:lt2>
      <a:accent1>
        <a:srgbClr val="2E2E35"/>
      </a:accent1>
      <a:accent2>
        <a:srgbClr val="FFD816"/>
      </a:accent2>
      <a:accent3>
        <a:srgbClr val="9F9EA2"/>
      </a:accent3>
      <a:accent4>
        <a:srgbClr val="D7D5D4"/>
      </a:accent4>
      <a:accent5>
        <a:srgbClr val="2E2E35"/>
      </a:accent5>
      <a:accent6>
        <a:srgbClr val="9F9EA2"/>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Phlox Light">
      <a:dk1>
        <a:srgbClr val="7F7F7F"/>
      </a:dk1>
      <a:lt1>
        <a:srgbClr val="FFFFFF"/>
      </a:lt1>
      <a:dk2>
        <a:srgbClr val="000000"/>
      </a:dk2>
      <a:lt2>
        <a:srgbClr val="FFFFFF"/>
      </a:lt2>
      <a:accent1>
        <a:srgbClr val="2E2E35"/>
      </a:accent1>
      <a:accent2>
        <a:srgbClr val="FFD816"/>
      </a:accent2>
      <a:accent3>
        <a:srgbClr val="9F9EA2"/>
      </a:accent3>
      <a:accent4>
        <a:srgbClr val="D7D5D4"/>
      </a:accent4>
      <a:accent5>
        <a:srgbClr val="2E2E35"/>
      </a:accent5>
      <a:accent6>
        <a:srgbClr val="9F9EA2"/>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7137</Words>
  <Application>Microsoft Office PowerPoint</Application>
  <PresentationFormat>Ekran Gösterisi (16:9)</PresentationFormat>
  <Paragraphs>659</Paragraphs>
  <Slides>50</Slides>
  <Notes>50</Notes>
  <HiddenSlides>0</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50</vt:i4>
      </vt:variant>
    </vt:vector>
  </HeadingPairs>
  <TitlesOfParts>
    <vt:vector size="59" baseType="lpstr">
      <vt:lpstr>Arial</vt:lpstr>
      <vt:lpstr>Proxima Nova</vt:lpstr>
      <vt:lpstr>Montserrat</vt:lpstr>
      <vt:lpstr>Economica</vt:lpstr>
      <vt:lpstr>Helvetica Neue</vt:lpstr>
      <vt:lpstr>Georgia</vt:lpstr>
      <vt:lpstr>Lato</vt:lpstr>
      <vt:lpstr>Default Theme</vt:lpstr>
      <vt:lpstr>Default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nuray Yıldırım</cp:lastModifiedBy>
  <cp:revision>4</cp:revision>
  <dcterms:modified xsi:type="dcterms:W3CDTF">2022-03-10T17:06:50Z</dcterms:modified>
</cp:coreProperties>
</file>